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08" r:id="rId2"/>
  </p:sldMasterIdLst>
  <p:sldIdLst>
    <p:sldId id="256" r:id="rId3"/>
    <p:sldId id="320" r:id="rId4"/>
    <p:sldId id="311" r:id="rId5"/>
    <p:sldId id="291" r:id="rId6"/>
    <p:sldId id="290" r:id="rId7"/>
    <p:sldId id="303" r:id="rId8"/>
    <p:sldId id="315" r:id="rId9"/>
    <p:sldId id="326" r:id="rId10"/>
    <p:sldId id="327" r:id="rId11"/>
    <p:sldId id="312" r:id="rId12"/>
    <p:sldId id="313" r:id="rId13"/>
    <p:sldId id="314" r:id="rId14"/>
    <p:sldId id="284" r:id="rId15"/>
    <p:sldId id="307" r:id="rId16"/>
    <p:sldId id="306" r:id="rId17"/>
    <p:sldId id="323" r:id="rId18"/>
    <p:sldId id="281" r:id="rId19"/>
    <p:sldId id="316" r:id="rId20"/>
    <p:sldId id="317" r:id="rId21"/>
    <p:sldId id="308" r:id="rId22"/>
    <p:sldId id="285" r:id="rId23"/>
    <p:sldId id="286" r:id="rId24"/>
    <p:sldId id="319" r:id="rId25"/>
    <p:sldId id="305" r:id="rId26"/>
    <p:sldId id="324" r:id="rId27"/>
    <p:sldId id="325" r:id="rId28"/>
    <p:sldId id="310" r:id="rId29"/>
    <p:sldId id="259" r:id="rId30"/>
    <p:sldId id="264" r:id="rId31"/>
    <p:sldId id="287" r:id="rId32"/>
    <p:sldId id="322" r:id="rId33"/>
    <p:sldId id="292" r:id="rId34"/>
    <p:sldId id="293" r:id="rId35"/>
    <p:sldId id="294" r:id="rId36"/>
    <p:sldId id="296" r:id="rId37"/>
    <p:sldId id="297" r:id="rId38"/>
    <p:sldId id="298" r:id="rId39"/>
    <p:sldId id="302" r:id="rId40"/>
    <p:sldId id="309" r:id="rId41"/>
    <p:sldId id="299"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660"/>
  </p:normalViewPr>
  <p:slideViewPr>
    <p:cSldViewPr snapToGrid="0">
      <p:cViewPr varScale="1">
        <p:scale>
          <a:sx n="92" d="100"/>
          <a:sy n="92" d="100"/>
        </p:scale>
        <p:origin x="18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AC1EFFF-91FC-C34C-8DC1-B0BF2418BB28}"/>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id="{15F9CD8E-4FD8-744B-9DDB-76D382F7E0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836E2C97-4A5A-D944-8F19-079D5DCFD54C}"/>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5" name="页脚占位符 4">
            <a:extLst>
              <a:ext uri="{FF2B5EF4-FFF2-40B4-BE49-F238E27FC236}">
                <a16:creationId xmlns:a16="http://schemas.microsoft.com/office/drawing/2014/main" id="{FFE294D7-2A63-EE46-B8E7-10D69889D4F8}"/>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CC500F60-9278-9B40-931D-5570B18145B2}"/>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2556874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BCE3F0-A1F9-9E4D-9898-9F0B361B04D9}"/>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51310CAA-BAA5-214B-AB5F-7DB47508448E}"/>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CB1D562B-E2C4-7642-A9FB-7235AC9DAA80}"/>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5" name="页脚占位符 4">
            <a:extLst>
              <a:ext uri="{FF2B5EF4-FFF2-40B4-BE49-F238E27FC236}">
                <a16:creationId xmlns:a16="http://schemas.microsoft.com/office/drawing/2014/main" id="{C165F8BB-6B5D-E849-8716-1FBD549BB9B5}"/>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478558D7-8C43-F34B-A313-1A303AC3F942}"/>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2621046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BD5634C4-2C88-4F48-AC9D-C7F0F130390A}"/>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A818F19E-5E13-3D4C-A67C-71A486D4E166}"/>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71FEF4E2-467C-3349-8BBA-15E35DFB433A}"/>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5" name="页脚占位符 4">
            <a:extLst>
              <a:ext uri="{FF2B5EF4-FFF2-40B4-BE49-F238E27FC236}">
                <a16:creationId xmlns:a16="http://schemas.microsoft.com/office/drawing/2014/main" id="{FEAC16D2-86D3-0F42-8AF4-ECCD5DA9299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BBAB6977-D6D2-E046-AC7E-D4003A4E1859}"/>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1725046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2D3781-A38D-4D33-B0A1-29466F3B6F6A}"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614435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D3781-A38D-4D33-B0A1-29466F3B6F6A}"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0700838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2D3781-A38D-4D33-B0A1-29466F3B6F6A}"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22055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2D3781-A38D-4D33-B0A1-29466F3B6F6A}"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157774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2D3781-A38D-4D33-B0A1-29466F3B6F6A}"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7215663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2D3781-A38D-4D33-B0A1-29466F3B6F6A}"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350833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2D3781-A38D-4D33-B0A1-29466F3B6F6A}"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42574646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2D3781-A38D-4D33-B0A1-29466F3B6F6A}"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638498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84D3DB5-1A25-0B41-87F3-087B42336241}"/>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1E9E9D2D-BDC0-2641-AB09-55F483DDAB00}"/>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95D9B188-9817-2C4B-9280-641FF9F60811}"/>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5" name="页脚占位符 4">
            <a:extLst>
              <a:ext uri="{FF2B5EF4-FFF2-40B4-BE49-F238E27FC236}">
                <a16:creationId xmlns:a16="http://schemas.microsoft.com/office/drawing/2014/main" id="{F1FAC1A8-8C85-F140-8DB6-4A95C0B56A0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7440F4D7-3064-7147-BB92-134F5629628E}"/>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4187451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2D3781-A38D-4D33-B0A1-29466F3B6F6A}"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0065463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2D3781-A38D-4D33-B0A1-29466F3B6F6A}"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06932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2D3781-A38D-4D33-B0A1-29466F3B6F6A}"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7469017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2D3781-A38D-4D33-B0A1-29466F3B6F6A}"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396802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2D3781-A38D-4D33-B0A1-29466F3B6F6A}"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4053340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52D3781-A38D-4D33-B0A1-29466F3B6F6A}"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167307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52D3781-A38D-4D33-B0A1-29466F3B6F6A}"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6610803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D3781-A38D-4D33-B0A1-29466F3B6F6A}"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0927204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D3781-A38D-4D33-B0A1-29466F3B6F6A}"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384263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CACB50B-AA7C-0A4A-92B6-AFA7EF5C11B0}"/>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705322B5-23D3-5F43-82B9-EB049092D6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0D000608-2429-E04E-B0BD-6292D380552A}"/>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5" name="页脚占位符 4">
            <a:extLst>
              <a:ext uri="{FF2B5EF4-FFF2-40B4-BE49-F238E27FC236}">
                <a16:creationId xmlns:a16="http://schemas.microsoft.com/office/drawing/2014/main" id="{8EBB273D-1996-C54C-9BD3-A94E33E853E3}"/>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A9D7F76F-787B-2A44-BECD-7E36D302688F}"/>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281686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331D419-2700-4C49-AA52-858E9C27B1C1}"/>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6BD0643E-8A1F-804B-A2F2-4703201F884D}"/>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BE8131E1-62FB-9B46-9933-3ED340954DD4}"/>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033EC189-5A5D-474F-AC1C-96CF8EC1EAB7}"/>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6" name="页脚占位符 5">
            <a:extLst>
              <a:ext uri="{FF2B5EF4-FFF2-40B4-BE49-F238E27FC236}">
                <a16:creationId xmlns:a16="http://schemas.microsoft.com/office/drawing/2014/main" id="{BA72CE3A-1589-EB42-8D62-1ABE1FFF55C5}"/>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5887A801-523A-584A-9384-3A90856CC85E}"/>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659589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1F3E2F-090E-0C47-A0A9-360D527B9505}"/>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DD95361F-1D28-084D-B7FD-CFEE9003CB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EEE64A85-DC73-2148-9919-C53DB4E51AD8}"/>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BF76521A-D792-254C-A109-3E98C32211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35F48550-4925-A34A-BBE5-BBD8BCEB6FC3}"/>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5DC8432D-97C8-624F-AE17-CEE287CB2069}"/>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8" name="页脚占位符 7">
            <a:extLst>
              <a:ext uri="{FF2B5EF4-FFF2-40B4-BE49-F238E27FC236}">
                <a16:creationId xmlns:a16="http://schemas.microsoft.com/office/drawing/2014/main" id="{2640194D-D2E3-3B4C-849C-CBC70FC232D3}"/>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CA4C6351-5468-524F-B01B-620067283D37}"/>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1700524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B4B32E-F75A-4249-8CA3-403FBF42657F}"/>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E7464404-1BCF-6E4C-9110-2A6A3796862C}"/>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4" name="页脚占位符 3">
            <a:extLst>
              <a:ext uri="{FF2B5EF4-FFF2-40B4-BE49-F238E27FC236}">
                <a16:creationId xmlns:a16="http://schemas.microsoft.com/office/drawing/2014/main" id="{2BDA1B77-46E1-404E-B124-04795F42B354}"/>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FAF6D9AD-91EB-6B45-A445-EE16B1DBCA7E}"/>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1816464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C481267D-DFBE-C644-8E07-AD60E5334138}"/>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3" name="页脚占位符 2">
            <a:extLst>
              <a:ext uri="{FF2B5EF4-FFF2-40B4-BE49-F238E27FC236}">
                <a16:creationId xmlns:a16="http://schemas.microsoft.com/office/drawing/2014/main" id="{4AFE2DE3-2D85-7245-BA32-A8B80A2F2897}"/>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B191B7AC-1B20-A346-93BE-0B684E0C569E}"/>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2393976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4B97F26-02E2-6749-B3E4-7EF26E0B15CE}"/>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8C8218BD-AFF6-FC43-9291-2E9F4819DC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5315C03C-F90D-3646-BF8C-AF80EA05D8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4E0AAA83-13A1-464E-88A6-B5BF44C5592D}"/>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6" name="页脚占位符 5">
            <a:extLst>
              <a:ext uri="{FF2B5EF4-FFF2-40B4-BE49-F238E27FC236}">
                <a16:creationId xmlns:a16="http://schemas.microsoft.com/office/drawing/2014/main" id="{CFFA33EA-4C6F-964F-987C-876B21B81D80}"/>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0306E8D0-590B-DA40-9602-2522A8612B74}"/>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1015915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2295934-71BF-D14D-9105-7B8506E5549E}"/>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6256F33C-5B39-3644-AE3D-A775B2EB47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id="{8045419F-D397-4640-94F3-3FE45FCEC9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6B5AD422-E0C1-C348-A735-8C54885581C5}"/>
              </a:ext>
            </a:extLst>
          </p:cNvPr>
          <p:cNvSpPr>
            <a:spLocks noGrp="1"/>
          </p:cNvSpPr>
          <p:nvPr>
            <p:ph type="dt" sz="half" idx="10"/>
          </p:nvPr>
        </p:nvSpPr>
        <p:spPr/>
        <p:txBody>
          <a:bodyPr/>
          <a:lstStyle/>
          <a:p>
            <a:fld id="{C7F75B9A-5684-BE41-87C1-78C69657BA3F}" type="datetimeFigureOut">
              <a:rPr kumimoji="1" lang="zh-CN" altLang="en-US" smtClean="0"/>
              <a:t>2025/11/18</a:t>
            </a:fld>
            <a:endParaRPr kumimoji="1" lang="zh-CN" altLang="en-US"/>
          </a:p>
        </p:txBody>
      </p:sp>
      <p:sp>
        <p:nvSpPr>
          <p:cNvPr id="6" name="页脚占位符 5">
            <a:extLst>
              <a:ext uri="{FF2B5EF4-FFF2-40B4-BE49-F238E27FC236}">
                <a16:creationId xmlns:a16="http://schemas.microsoft.com/office/drawing/2014/main" id="{3FB3C8AE-B7F4-C841-B861-34FF5ABD53DE}"/>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553FEB64-6211-514B-9D84-04E3043AF1B8}"/>
              </a:ext>
            </a:extLst>
          </p:cNvPr>
          <p:cNvSpPr>
            <a:spLocks noGrp="1"/>
          </p:cNvSpPr>
          <p:nvPr>
            <p:ph type="sldNum" sz="quarter" idx="12"/>
          </p:nvPr>
        </p:nvSpPr>
        <p:spPr/>
        <p:txBody>
          <a:body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2388031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26466540-CE98-6A4F-A21A-C70E3116D9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014AD267-DEDA-6F4B-B3A6-6A70C2D7A6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7CB75C4E-6373-444B-9D5E-536B1B6E7C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75B9A-5684-BE41-87C1-78C69657BA3F}" type="datetimeFigureOut">
              <a:rPr kumimoji="1" lang="zh-CN" altLang="en-US" smtClean="0"/>
              <a:t>2025/11/18</a:t>
            </a:fld>
            <a:endParaRPr kumimoji="1" lang="zh-CN" altLang="en-US"/>
          </a:p>
        </p:txBody>
      </p:sp>
      <p:sp>
        <p:nvSpPr>
          <p:cNvPr id="5" name="页脚占位符 4">
            <a:extLst>
              <a:ext uri="{FF2B5EF4-FFF2-40B4-BE49-F238E27FC236}">
                <a16:creationId xmlns:a16="http://schemas.microsoft.com/office/drawing/2014/main" id="{22270D91-9B52-4A4C-A114-3265922E5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2E4A0C64-64D7-934D-90AC-8D6487230E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2095893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7F75B9A-5684-BE41-87C1-78C69657BA3F}" type="datetimeFigureOut">
              <a:rPr kumimoji="1" lang="zh-CN" altLang="en-US" smtClean="0"/>
              <a:t>2025/11/18</a:t>
            </a:fld>
            <a:endParaRPr kumimoji="1" lang="zh-CN" alt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zh-CN" alt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5E6D54A3-84CC-C74C-800F-906585415598}" type="slidenum">
              <a:rPr kumimoji="1" lang="zh-CN" altLang="en-US" smtClean="0"/>
              <a:t>‹#›</a:t>
            </a:fld>
            <a:endParaRPr kumimoji="1" lang="zh-CN" altLang="en-US"/>
          </a:p>
        </p:txBody>
      </p:sp>
    </p:spTree>
    <p:extLst>
      <p:ext uri="{BB962C8B-B14F-4D97-AF65-F5344CB8AC3E}">
        <p14:creationId xmlns:p14="http://schemas.microsoft.com/office/powerpoint/2010/main" val="3805191618"/>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1524000" y="1129145"/>
            <a:ext cx="9144000" cy="4246419"/>
          </a:xfrm>
        </p:spPr>
        <p:txBody>
          <a:bodyPr>
            <a:normAutofit/>
          </a:bodyPr>
          <a:lstStyle/>
          <a:p>
            <a:r>
              <a:rPr lang="zh-CN" altLang="en-US" b="1">
                <a:latin typeface="Lucida Bright" panose="02040602050505020304" pitchFamily="18" charset="0"/>
              </a:rPr>
              <a:t>十一与乐捐 </a:t>
            </a:r>
            <a:br>
              <a:rPr lang="en-US" altLang="zh-CN" b="1">
                <a:latin typeface="Lucida Bright" panose="02040602050505020304" pitchFamily="18" charset="0"/>
              </a:rPr>
            </a:br>
            <a:r>
              <a:rPr lang="en-US" altLang="zh-CN" b="1">
                <a:latin typeface="Lucida Bright" panose="02040602050505020304" pitchFamily="18" charset="0"/>
              </a:rPr>
              <a:t>Tithing and Ready Giver</a:t>
            </a:r>
            <a:br>
              <a:rPr lang="en-US" altLang="zh-CN" b="1">
                <a:latin typeface="Lucida Bright" panose="02040602050505020304" pitchFamily="18" charset="0"/>
              </a:rPr>
            </a:br>
            <a:br>
              <a:rPr lang="en-US" altLang="zh-CN" b="1">
                <a:latin typeface="Lucida Bright" panose="02040602050505020304" pitchFamily="18" charset="0"/>
              </a:rPr>
            </a:br>
            <a:r>
              <a:rPr lang="zh-CN" altLang="en-US" b="1">
                <a:latin typeface="Lucida Bright" panose="02040602050505020304" pitchFamily="18" charset="0"/>
              </a:rPr>
              <a:t>（林后 </a:t>
            </a:r>
            <a:r>
              <a:rPr lang="en-US" altLang="zh-CN" b="1">
                <a:latin typeface="Lucida Bright" panose="02040602050505020304" pitchFamily="18" charset="0"/>
              </a:rPr>
              <a:t>2 Cor 9:1-15</a:t>
            </a:r>
            <a:r>
              <a:rPr lang="zh-CN" altLang="en-US" b="1">
                <a:latin typeface="Lucida Bright" panose="02040602050505020304" pitchFamily="18" charset="0"/>
              </a:rPr>
              <a:t>）</a:t>
            </a:r>
            <a:br>
              <a:rPr lang="en-US" altLang="zh-CN" b="1">
                <a:latin typeface="Lucida Bright" panose="02040602050505020304" pitchFamily="18" charset="0"/>
              </a:rPr>
            </a:br>
            <a:endParaRPr lang="en-US" b="1" dirty="0">
              <a:latin typeface="Lucida Bright" panose="02040602050505020304" pitchFamily="18" charset="0"/>
            </a:endParaRPr>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zh-CN" altLang="en-US" sz="3600" b="1" dirty="0">
                <a:latin typeface="Times New Roman" panose="02020603050405020304" pitchFamily="18" charset="0"/>
                <a:ea typeface="SimSun" panose="02010600030101010101" pitchFamily="2" charset="-122"/>
              </a:rPr>
              <a:t>林后</a:t>
            </a:r>
            <a:r>
              <a:rPr lang="en-US" altLang="zh-CN" sz="3600" b="1" dirty="0">
                <a:latin typeface="Times New Roman" panose="02020603050405020304" pitchFamily="18" charset="0"/>
                <a:ea typeface="SimSun" panose="02010600030101010101" pitchFamily="2" charset="-122"/>
              </a:rPr>
              <a:t>2 Cor 9:1 </a:t>
            </a:r>
            <a:r>
              <a:rPr lang="zh-CN" altLang="en-US" sz="3600" b="1" dirty="0">
                <a:latin typeface="Times New Roman" panose="02020603050405020304" pitchFamily="18" charset="0"/>
                <a:ea typeface="SimSun" panose="02010600030101010101" pitchFamily="2" charset="-122"/>
              </a:rPr>
              <a:t>论 到 供 给 圣 徒 的 事 ， 我 不 必 写 信 给 你 们 。</a:t>
            </a:r>
            <a:r>
              <a:rPr lang="en-US" altLang="zh-CN" sz="3600" b="1" dirty="0">
                <a:latin typeface="Times New Roman" panose="02020603050405020304" pitchFamily="18" charset="0"/>
                <a:ea typeface="SimSun" panose="02010600030101010101" pitchFamily="2" charset="-122"/>
              </a:rPr>
              <a:t>Now it is superfluous for me to write to you about the ministry for the saints,</a:t>
            </a:r>
          </a:p>
          <a:p>
            <a:r>
              <a:rPr lang="en-US" altLang="zh-CN" sz="3600" b="1" dirty="0">
                <a:latin typeface="Times New Roman" panose="02020603050405020304" pitchFamily="18" charset="0"/>
                <a:ea typeface="SimSun" panose="02010600030101010101" pitchFamily="2" charset="-122"/>
              </a:rPr>
              <a:t>9:2	</a:t>
            </a:r>
            <a:r>
              <a:rPr lang="zh-CN" altLang="en-US" sz="3600" b="1" dirty="0">
                <a:latin typeface="Times New Roman" panose="02020603050405020304" pitchFamily="18" charset="0"/>
                <a:ea typeface="SimSun" panose="02010600030101010101" pitchFamily="2" charset="-122"/>
              </a:rPr>
              <a:t>因 为 我 知 道 你 们 乐 意 的 心 ， 常 对 马 其 顿 人 夸 奖 你 们 ， 说 亚 该 亚 人 预 备 好 了 ， 已 经 有 一 年 了 。 并 且 你 们 的 热 心 激 动 了 许 多 人 。</a:t>
            </a:r>
          </a:p>
          <a:p>
            <a:r>
              <a:rPr lang="en-US" altLang="zh-CN" sz="3600" b="1" dirty="0">
                <a:latin typeface="Times New Roman" panose="02020603050405020304" pitchFamily="18" charset="0"/>
                <a:ea typeface="SimSun" panose="02010600030101010101" pitchFamily="2" charset="-122"/>
              </a:rPr>
              <a:t>for I know your readiness, of which I boast about you to the people of Macedonia, saying that Achaia has been ready since last year. And your zeal has stirred up most of them.</a:t>
            </a:r>
          </a:p>
        </p:txBody>
      </p:sp>
    </p:spTree>
    <p:extLst>
      <p:ext uri="{BB962C8B-B14F-4D97-AF65-F5344CB8AC3E}">
        <p14:creationId xmlns:p14="http://schemas.microsoft.com/office/powerpoint/2010/main" val="990028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en-US" altLang="zh-CN" sz="3600" b="1" dirty="0">
                <a:latin typeface="Times New Roman" panose="02020603050405020304" pitchFamily="18" charset="0"/>
                <a:ea typeface="SimSun" panose="02010600030101010101" pitchFamily="2" charset="-122"/>
              </a:rPr>
              <a:t>9:3	</a:t>
            </a:r>
            <a:r>
              <a:rPr lang="zh-CN" altLang="en-US" sz="3600" b="1" dirty="0">
                <a:latin typeface="Times New Roman" panose="02020603050405020304" pitchFamily="18" charset="0"/>
                <a:ea typeface="SimSun" panose="02010600030101010101" pitchFamily="2" charset="-122"/>
              </a:rPr>
              <a:t>但 我 打 发 那 几 位 弟 兄 去 ， 要 叫 你 们 照 我 的 话 预 备 妥 当 。 免 得 我 们 在 这 事 上 夸 奖 你 们 的 话 落 了 空 。</a:t>
            </a:r>
            <a:r>
              <a:rPr lang="en-US" altLang="zh-CN" sz="3600" b="1" dirty="0">
                <a:latin typeface="Times New Roman" panose="02020603050405020304" pitchFamily="18" charset="0"/>
                <a:ea typeface="SimSun" panose="02010600030101010101" pitchFamily="2" charset="-122"/>
              </a:rPr>
              <a:t>But I am sending[a] the brothers so that our boasting about you may not prove empty in this matter, so that you may be ready, as I said you would be</a:t>
            </a:r>
          </a:p>
          <a:p>
            <a:r>
              <a:rPr lang="en-US" altLang="zh-CN" sz="3600" b="1" dirty="0">
                <a:latin typeface="Times New Roman" panose="02020603050405020304" pitchFamily="18" charset="0"/>
                <a:ea typeface="SimSun" panose="02010600030101010101" pitchFamily="2" charset="-122"/>
              </a:rPr>
              <a:t>9:4	</a:t>
            </a:r>
            <a:r>
              <a:rPr lang="zh-CN" altLang="en-US" sz="3600" b="1" dirty="0">
                <a:latin typeface="Times New Roman" panose="02020603050405020304" pitchFamily="18" charset="0"/>
                <a:ea typeface="SimSun" panose="02010600030101010101" pitchFamily="2" charset="-122"/>
              </a:rPr>
              <a:t>万 一 有 马 其 顿 人 与 我 同 去 ， 见 你 们 没 有 预 备 ， 就 叫 我 们 所 确 信 的 ， 反 成 了 羞 愧 。 你 们 羞 愧 ， 更 不 用 说 了 。</a:t>
            </a:r>
            <a:r>
              <a:rPr lang="en-US" altLang="zh-CN" sz="3600" b="1" dirty="0">
                <a:latin typeface="Times New Roman" panose="02020603050405020304" pitchFamily="18" charset="0"/>
                <a:ea typeface="SimSun" panose="02010600030101010101" pitchFamily="2" charset="-122"/>
              </a:rPr>
              <a:t>Otherwise, if some Macedonians come with me and find that you are not ready, we would be humiliated—to say nothing of you—for being so confident. </a:t>
            </a:r>
          </a:p>
        </p:txBody>
      </p:sp>
    </p:spTree>
    <p:extLst>
      <p:ext uri="{BB962C8B-B14F-4D97-AF65-F5344CB8AC3E}">
        <p14:creationId xmlns:p14="http://schemas.microsoft.com/office/powerpoint/2010/main" val="1090149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en-US" altLang="zh-CN" sz="3600" b="1" dirty="0">
                <a:latin typeface="Times New Roman" panose="02020603050405020304" pitchFamily="18" charset="0"/>
                <a:ea typeface="SimSun" panose="02010600030101010101" pitchFamily="2" charset="-122"/>
              </a:rPr>
              <a:t>9:5	</a:t>
            </a:r>
            <a:r>
              <a:rPr lang="zh-CN" altLang="en-US" sz="3600" b="1" dirty="0">
                <a:latin typeface="Times New Roman" panose="02020603050405020304" pitchFamily="18" charset="0"/>
                <a:ea typeface="SimSun" panose="02010600030101010101" pitchFamily="2" charset="-122"/>
              </a:rPr>
              <a:t>因 此 我 想 不 得 不 求 那 几 位 弟 兄 ， 先 到 你 们 那 里 去 ， </a:t>
            </a:r>
            <a:r>
              <a:rPr lang="zh-CN" altLang="en-US" sz="4800" b="1" u="sng" dirty="0">
                <a:solidFill>
                  <a:schemeClr val="accent1">
                    <a:lumMod val="60000"/>
                    <a:lumOff val="40000"/>
                  </a:schemeClr>
                </a:solidFill>
                <a:latin typeface="Times New Roman" panose="02020603050405020304" pitchFamily="18" charset="0"/>
                <a:ea typeface="SimSun" panose="02010600030101010101" pitchFamily="2" charset="-122"/>
              </a:rPr>
              <a:t>把 从 前 所 应 许 的 捐 赀 ， 预 备 妥 当 ， 就 显 出 你 们 所 捐 的 ， 是 出 于 乐 意 ， 不 是 出 于 勉 强 </a:t>
            </a:r>
            <a:r>
              <a:rPr lang="zh-CN" altLang="en-US" sz="3600" b="1" dirty="0">
                <a:latin typeface="Times New Roman" panose="02020603050405020304" pitchFamily="18" charset="0"/>
                <a:ea typeface="SimSun" panose="02010600030101010101" pitchFamily="2" charset="-122"/>
              </a:rPr>
              <a:t>。</a:t>
            </a:r>
          </a:p>
          <a:p>
            <a:r>
              <a:rPr lang="en-US" altLang="zh-CN" sz="3600" b="1" dirty="0">
                <a:latin typeface="Times New Roman" panose="02020603050405020304" pitchFamily="18" charset="0"/>
                <a:ea typeface="SimSun" panose="02010600030101010101" pitchFamily="2" charset="-122"/>
              </a:rPr>
              <a:t>So I thought it necessary to urge the brothers to go on ahead to you and </a:t>
            </a:r>
            <a:r>
              <a:rPr lang="en-US" altLang="zh-CN" sz="3600" b="1" u="sng" dirty="0">
                <a:solidFill>
                  <a:schemeClr val="accent1">
                    <a:lumMod val="60000"/>
                    <a:lumOff val="40000"/>
                  </a:schemeClr>
                </a:solidFill>
                <a:latin typeface="Times New Roman" panose="02020603050405020304" pitchFamily="18" charset="0"/>
                <a:ea typeface="SimSun" panose="02010600030101010101" pitchFamily="2" charset="-122"/>
              </a:rPr>
              <a:t>arrange in advance for the gift you have promised, so that it may be ready as a willing gift, not as an exaction</a:t>
            </a:r>
            <a:r>
              <a:rPr lang="en-US" altLang="zh-CN" sz="3600" b="1" dirty="0">
                <a:latin typeface="Times New Roman" panose="02020603050405020304" pitchFamily="18" charset="0"/>
                <a:ea typeface="SimSun" panose="02010600030101010101" pitchFamily="2" charset="-122"/>
              </a:rPr>
              <a:t>.</a:t>
            </a:r>
          </a:p>
        </p:txBody>
      </p:sp>
    </p:spTree>
    <p:extLst>
      <p:ext uri="{BB962C8B-B14F-4D97-AF65-F5344CB8AC3E}">
        <p14:creationId xmlns:p14="http://schemas.microsoft.com/office/powerpoint/2010/main" val="3101810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en-US" altLang="zh-CN" sz="3600" b="1" dirty="0">
                <a:latin typeface="Times New Roman" panose="02020603050405020304" pitchFamily="18" charset="0"/>
                <a:ea typeface="SimSun" panose="02010600030101010101" pitchFamily="2" charset="-122"/>
              </a:rPr>
              <a:t>9:6	</a:t>
            </a:r>
            <a:r>
              <a:rPr lang="zh-CN" altLang="en-US" sz="3600" b="1" dirty="0">
                <a:latin typeface="Times New Roman" panose="02020603050405020304" pitchFamily="18" charset="0"/>
                <a:ea typeface="SimSun" panose="02010600030101010101" pitchFamily="2" charset="-122"/>
              </a:rPr>
              <a:t>少 种 的 少 收 ， 多 种 的 多 收 。 这 话 是 真 的 。</a:t>
            </a:r>
          </a:p>
          <a:p>
            <a:r>
              <a:rPr lang="en-US" altLang="zh-CN" sz="3600" b="1" dirty="0">
                <a:latin typeface="Times New Roman" panose="02020603050405020304" pitchFamily="18" charset="0"/>
                <a:ea typeface="SimSun" panose="02010600030101010101" pitchFamily="2" charset="-122"/>
              </a:rPr>
              <a:t>The point is this: whoever sows sparingly will also reap sparingly, and whoever sows bountifully[d] will also reap bountifully.</a:t>
            </a:r>
          </a:p>
          <a:p>
            <a:r>
              <a:rPr lang="en-US" altLang="zh-CN" sz="3600" b="1" dirty="0">
                <a:latin typeface="Times New Roman" panose="02020603050405020304" pitchFamily="18" charset="0"/>
                <a:ea typeface="SimSun" panose="02010600030101010101" pitchFamily="2" charset="-122"/>
              </a:rPr>
              <a:t>9:7	</a:t>
            </a:r>
            <a:r>
              <a:rPr lang="zh-CN" altLang="en-US" sz="3600" b="1" dirty="0">
                <a:latin typeface="Times New Roman" panose="02020603050405020304" pitchFamily="18" charset="0"/>
                <a:ea typeface="SimSun" panose="02010600030101010101" pitchFamily="2" charset="-122"/>
              </a:rPr>
              <a:t>各 人 要 随 本 心 所 酌 定 的 。 不 要 作 难 ， 不 要 勉 强 ， 因 为 捐 得 乐 意 的 人 ， 是 神 所 喜 爱 的 。</a:t>
            </a:r>
          </a:p>
          <a:p>
            <a:r>
              <a:rPr lang="en-US" altLang="zh-CN" sz="3600" b="1" dirty="0">
                <a:latin typeface="Times New Roman" panose="02020603050405020304" pitchFamily="18" charset="0"/>
                <a:ea typeface="SimSun" panose="02010600030101010101" pitchFamily="2" charset="-122"/>
              </a:rPr>
              <a:t>Each one must give as he has decided in his heart, not reluctantly or under compulsion, for God loves a cheerful giver.</a:t>
            </a:r>
          </a:p>
        </p:txBody>
      </p:sp>
    </p:spTree>
    <p:extLst>
      <p:ext uri="{BB962C8B-B14F-4D97-AF65-F5344CB8AC3E}">
        <p14:creationId xmlns:p14="http://schemas.microsoft.com/office/powerpoint/2010/main" val="1793629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41EE0-5D4C-595B-B7C8-1C7AB2741AE0}"/>
              </a:ext>
            </a:extLst>
          </p:cNvPr>
          <p:cNvSpPr>
            <a:spLocks noGrp="1"/>
          </p:cNvSpPr>
          <p:nvPr>
            <p:ph idx="1"/>
          </p:nvPr>
        </p:nvSpPr>
        <p:spPr>
          <a:xfrm>
            <a:off x="0" y="0"/>
            <a:ext cx="12095018" cy="6858000"/>
          </a:xfrm>
        </p:spPr>
        <p:txBody>
          <a:bodyPr>
            <a:normAutofit fontScale="77500" lnSpcReduction="20000"/>
          </a:bodyPr>
          <a:lstStyle/>
          <a:p>
            <a:r>
              <a:rPr lang="en-US" altLang="zh-CN" sz="3600" b="1" dirty="0"/>
              <a:t>9:8	</a:t>
            </a:r>
            <a:r>
              <a:rPr lang="zh-CN" altLang="en-US" sz="3600" b="1" dirty="0"/>
              <a:t>神 能 将 各 样 的 恩 惠 ， 多 多 地 加 给 你 们 。 使 你 们 凡 事 常 常 充 足 ， 能 多 行 各 样 善 事 。</a:t>
            </a:r>
          </a:p>
          <a:p>
            <a:r>
              <a:rPr lang="en-US" sz="3600" b="1" dirty="0"/>
              <a:t>And God is able to make all grace abound to you, so that having all sufficiency[e] in all things at all times, you may abound in every good work.</a:t>
            </a:r>
          </a:p>
          <a:p>
            <a:r>
              <a:rPr lang="en-US" sz="3600" b="1" dirty="0"/>
              <a:t>9:9	</a:t>
            </a:r>
            <a:r>
              <a:rPr lang="zh-CN" altLang="en-US" sz="3600" b="1" dirty="0"/>
              <a:t>如 经 上 所 记 ， 他 施 舍 钱 财 ， 周 济 贫 穷 。 他 的 仁 义 存 到 永 远 。</a:t>
            </a:r>
          </a:p>
          <a:p>
            <a:r>
              <a:rPr lang="en-US" sz="3600" b="1" dirty="0"/>
              <a:t>As it is written, “He has distributed freely, he has given to the poor; his righteousness endures forever.”</a:t>
            </a:r>
          </a:p>
          <a:p>
            <a:r>
              <a:rPr lang="en-US" altLang="zh-CN" sz="3600" b="1" dirty="0"/>
              <a:t>9:10 </a:t>
            </a:r>
            <a:r>
              <a:rPr lang="zh-CN" altLang="en-US" sz="3600" b="1" dirty="0"/>
              <a:t>那 赐 种 给 撒 种 的 ， 赐 粮 给 人 吃 的 ， 必 多 多 加 给 你 们 种 地 的 种 子 ， 又 增 添 你 们 仁 义 的 果 子 。</a:t>
            </a:r>
          </a:p>
          <a:p>
            <a:r>
              <a:rPr lang="en-US" sz="3600" b="1" dirty="0"/>
              <a:t>He who supplies seed to the </a:t>
            </a:r>
            <a:r>
              <a:rPr lang="en-US" sz="3600" b="1" dirty="0" err="1"/>
              <a:t>sower</a:t>
            </a:r>
            <a:r>
              <a:rPr lang="en-US" sz="3600" b="1" dirty="0"/>
              <a:t> and bread for food will supply and multiply your seed for sowing and increase the harvest of your righteousness.</a:t>
            </a:r>
            <a:endParaRPr lang="en-US" b="1" dirty="0"/>
          </a:p>
          <a:p>
            <a:endParaRPr lang="en-US" dirty="0"/>
          </a:p>
        </p:txBody>
      </p:sp>
    </p:spTree>
    <p:extLst>
      <p:ext uri="{BB962C8B-B14F-4D97-AF65-F5344CB8AC3E}">
        <p14:creationId xmlns:p14="http://schemas.microsoft.com/office/powerpoint/2010/main" val="576027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107CEE-6805-BD1D-9545-AB79E065CD7D}"/>
              </a:ext>
            </a:extLst>
          </p:cNvPr>
          <p:cNvSpPr>
            <a:spLocks noGrp="1"/>
          </p:cNvSpPr>
          <p:nvPr>
            <p:ph idx="1"/>
          </p:nvPr>
        </p:nvSpPr>
        <p:spPr>
          <a:xfrm>
            <a:off x="96981" y="0"/>
            <a:ext cx="12046527" cy="6774873"/>
          </a:xfrm>
        </p:spPr>
        <p:txBody>
          <a:bodyPr>
            <a:normAutofit fontScale="77500" lnSpcReduction="20000"/>
          </a:bodyPr>
          <a:lstStyle/>
          <a:p>
            <a:endParaRPr lang="en-US" sz="4000" b="1" dirty="0">
              <a:solidFill>
                <a:srgbClr val="0070C0"/>
              </a:solidFill>
            </a:endParaRPr>
          </a:p>
          <a:p>
            <a:r>
              <a:rPr lang="en-US" sz="4000" b="1" dirty="0"/>
              <a:t>9:11	</a:t>
            </a:r>
            <a:r>
              <a:rPr lang="zh-CN" altLang="en-US" sz="4000" b="1" dirty="0"/>
              <a:t>叫 你 们 凡 事 富 足 ， 可 以 多 多 施 舍 ， 就 借 着 我 们 使 感 谢 归 于 神 。</a:t>
            </a:r>
          </a:p>
          <a:p>
            <a:r>
              <a:rPr lang="en-US" sz="4000" b="1" dirty="0"/>
              <a:t>You will be enriched in every way to be generous in every way, which through us will produce thanksgiving to God.</a:t>
            </a:r>
          </a:p>
          <a:p>
            <a:endParaRPr lang="en-US" sz="4000" b="1" dirty="0"/>
          </a:p>
          <a:p>
            <a:r>
              <a:rPr lang="en-US" altLang="zh-CN" sz="4000" b="1" dirty="0"/>
              <a:t>9:12	</a:t>
            </a:r>
            <a:r>
              <a:rPr lang="zh-CN" altLang="en-US" sz="4000" b="1" dirty="0"/>
              <a:t>因 为 办 这 供 给 的 事 ， 不 但 补 圣 徒 的 缺 乏 ， 而 且 叫 许 多 人 越 发 感 谢 神 。</a:t>
            </a:r>
          </a:p>
          <a:p>
            <a:r>
              <a:rPr lang="en-US" sz="4000" b="1" dirty="0"/>
              <a:t>For the ministry of this service is not only supplying the needs of the saints but is also overflowing in many thanksgivings to God.</a:t>
            </a:r>
          </a:p>
        </p:txBody>
      </p:sp>
    </p:spTree>
    <p:extLst>
      <p:ext uri="{BB962C8B-B14F-4D97-AF65-F5344CB8AC3E}">
        <p14:creationId xmlns:p14="http://schemas.microsoft.com/office/powerpoint/2010/main" val="4034253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5F0114-3D29-E5B5-4F08-233A16A944B8}"/>
              </a:ext>
            </a:extLst>
          </p:cNvPr>
          <p:cNvSpPr>
            <a:spLocks noGrp="1"/>
          </p:cNvSpPr>
          <p:nvPr>
            <p:ph idx="1"/>
          </p:nvPr>
        </p:nvSpPr>
        <p:spPr>
          <a:xfrm>
            <a:off x="0" y="0"/>
            <a:ext cx="12191999" cy="6858000"/>
          </a:xfrm>
        </p:spPr>
        <p:txBody>
          <a:bodyPr>
            <a:noAutofit/>
          </a:bodyPr>
          <a:lstStyle/>
          <a:p>
            <a:pPr marL="0" marR="0">
              <a:spcBef>
                <a:spcPts val="0"/>
              </a:spcBef>
              <a:spcAft>
                <a:spcPts val="0"/>
              </a:spcAft>
            </a:pPr>
            <a:r>
              <a:rPr lang="en-US" altLang="zh-TW" sz="3600" b="1" dirty="0">
                <a:effectLst/>
                <a:latin typeface="Times New Roman" panose="02020603050405020304" pitchFamily="18" charset="0"/>
                <a:ea typeface="SimSun" panose="02010600030101010101" pitchFamily="2" charset="-122"/>
              </a:rPr>
              <a:t>9:13	</a:t>
            </a:r>
            <a:r>
              <a:rPr lang="zh-CN" altLang="en-US" sz="3600" b="1" dirty="0">
                <a:effectLst/>
                <a:latin typeface="Times New Roman" panose="02020603050405020304" pitchFamily="18" charset="0"/>
                <a:ea typeface="SimSun" panose="02010600030101010101" pitchFamily="2" charset="-122"/>
              </a:rPr>
              <a:t>他 们 从 这 供 给 的 事 上 得 了 凭 据 ， 知 道 你 们 承 认 基 督 顺 服 他 的 福 音 ， 多 多 地 捐 钱 给 他 们 和 众 人 ， 便 将 荣 耀 归 与 神 。</a:t>
            </a:r>
            <a:endParaRPr lang="en-US" altLang="zh-CN" sz="3600" b="1" dirty="0">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effectLst/>
                <a:latin typeface="Times New Roman" panose="02020603050405020304" pitchFamily="18" charset="0"/>
                <a:ea typeface="SimSun" panose="02010600030101010101" pitchFamily="2" charset="-122"/>
              </a:rPr>
              <a:t>By their approval of this service, they[f] will glorify God because of your submission that comes from your confession of the gospel of Christ, and the generosity of your contribution for them and for all others, </a:t>
            </a:r>
          </a:p>
        </p:txBody>
      </p:sp>
    </p:spTree>
    <p:extLst>
      <p:ext uri="{BB962C8B-B14F-4D97-AF65-F5344CB8AC3E}">
        <p14:creationId xmlns:p14="http://schemas.microsoft.com/office/powerpoint/2010/main" val="3986800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5F0114-3D29-E5B5-4F08-233A16A944B8}"/>
              </a:ext>
            </a:extLst>
          </p:cNvPr>
          <p:cNvSpPr>
            <a:spLocks noGrp="1"/>
          </p:cNvSpPr>
          <p:nvPr>
            <p:ph idx="1"/>
          </p:nvPr>
        </p:nvSpPr>
        <p:spPr>
          <a:xfrm>
            <a:off x="0" y="0"/>
            <a:ext cx="12191999" cy="6858000"/>
          </a:xfrm>
        </p:spPr>
        <p:txBody>
          <a:bodyPr>
            <a:noAutofit/>
          </a:bodyPr>
          <a:lstStyle/>
          <a:p>
            <a:pPr marL="0" marR="0">
              <a:spcBef>
                <a:spcPts val="0"/>
              </a:spcBef>
              <a:spcAft>
                <a:spcPts val="0"/>
              </a:spcAft>
            </a:pPr>
            <a:r>
              <a:rPr lang="en-US" altLang="zh-TW" sz="3600" b="1" dirty="0">
                <a:effectLst/>
                <a:latin typeface="Times New Roman" panose="02020603050405020304" pitchFamily="18" charset="0"/>
                <a:ea typeface="SimSun" panose="02010600030101010101" pitchFamily="2" charset="-122"/>
              </a:rPr>
              <a:t>9:14	</a:t>
            </a:r>
            <a:r>
              <a:rPr lang="zh-CN" altLang="en-US" sz="3600" b="1" dirty="0">
                <a:effectLst/>
                <a:latin typeface="Times New Roman" panose="02020603050405020304" pitchFamily="18" charset="0"/>
                <a:ea typeface="SimSun" panose="02010600030101010101" pitchFamily="2" charset="-122"/>
              </a:rPr>
              <a:t>他 们 也 因 神 极 大 的 恩 赐 ， 显 在 你 们 心 里 ， 就 切 切 地 想 念 你 们 ， 为 你 们 祈 祷 。</a:t>
            </a:r>
            <a:endParaRPr lang="en-US" altLang="zh-CN" sz="3600" b="1" dirty="0">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effectLst/>
                <a:latin typeface="Times New Roman" panose="02020603050405020304" pitchFamily="18" charset="0"/>
                <a:ea typeface="SimSun" panose="02010600030101010101" pitchFamily="2" charset="-122"/>
              </a:rPr>
              <a:t>while they long for you and pray for you, because of the surpassing grace of God upon you.</a:t>
            </a:r>
          </a:p>
          <a:p>
            <a:pPr marL="0" marR="0">
              <a:spcBef>
                <a:spcPts val="0"/>
              </a:spcBef>
              <a:spcAft>
                <a:spcPts val="0"/>
              </a:spcAft>
            </a:pPr>
            <a:endParaRPr lang="en-US" altLang="zh-TW" sz="3600" b="1" dirty="0">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effectLst/>
                <a:latin typeface="Times New Roman" panose="02020603050405020304" pitchFamily="18" charset="0"/>
                <a:ea typeface="SimSun" panose="02010600030101010101" pitchFamily="2" charset="-122"/>
              </a:rPr>
              <a:t>9:15	</a:t>
            </a:r>
            <a:r>
              <a:rPr lang="zh-CN" altLang="en-US" sz="3600" b="1" dirty="0">
                <a:effectLst/>
                <a:latin typeface="Times New Roman" panose="02020603050405020304" pitchFamily="18" charset="0"/>
                <a:ea typeface="SimSun" panose="02010600030101010101" pitchFamily="2" charset="-122"/>
              </a:rPr>
              <a:t>感 谢 神 ， 因 他 有 说 不 尽 的 恩 赐 。</a:t>
            </a:r>
          </a:p>
          <a:p>
            <a:pPr marL="0" marR="0">
              <a:spcBef>
                <a:spcPts val="0"/>
              </a:spcBef>
              <a:spcAft>
                <a:spcPts val="0"/>
              </a:spcAft>
            </a:pPr>
            <a:r>
              <a:rPr lang="en-US" altLang="zh-TW" sz="3600" b="1" dirty="0">
                <a:effectLst/>
                <a:latin typeface="Times New Roman" panose="02020603050405020304" pitchFamily="18" charset="0"/>
                <a:ea typeface="SimSun" panose="02010600030101010101" pitchFamily="2" charset="-122"/>
              </a:rPr>
              <a:t>Thanks be to God for his inexpressible gift!</a:t>
            </a:r>
          </a:p>
        </p:txBody>
      </p:sp>
    </p:spTree>
    <p:extLst>
      <p:ext uri="{BB962C8B-B14F-4D97-AF65-F5344CB8AC3E}">
        <p14:creationId xmlns:p14="http://schemas.microsoft.com/office/powerpoint/2010/main" val="1888100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zh-CN" altLang="en-US" sz="3600" b="1" dirty="0">
                <a:latin typeface="Times New Roman" panose="02020603050405020304" pitchFamily="18" charset="0"/>
                <a:ea typeface="SimSun" panose="02010600030101010101" pitchFamily="2" charset="-122"/>
              </a:rPr>
              <a:t>林后 </a:t>
            </a:r>
            <a:r>
              <a:rPr lang="en-US" altLang="zh-CN" sz="3600" b="1" dirty="0">
                <a:latin typeface="Times New Roman" panose="02020603050405020304" pitchFamily="18" charset="0"/>
                <a:ea typeface="SimSun" panose="02010600030101010101" pitchFamily="2" charset="-122"/>
              </a:rPr>
              <a:t>2 Cor 8:1	</a:t>
            </a:r>
            <a:r>
              <a:rPr lang="zh-CN" altLang="en-US" sz="3600" b="1" dirty="0">
                <a:latin typeface="Times New Roman" panose="02020603050405020304" pitchFamily="18" charset="0"/>
                <a:ea typeface="SimSun" panose="02010600030101010101" pitchFamily="2" charset="-122"/>
              </a:rPr>
              <a:t>弟 兄 们 ， 我 把 神 赐 给 马 其 顿 众 教 会 的 恩 告 诉 你 们 。</a:t>
            </a:r>
          </a:p>
          <a:p>
            <a:r>
              <a:rPr lang="en-US" altLang="zh-CN" sz="3600" b="1" dirty="0">
                <a:latin typeface="Times New Roman" panose="02020603050405020304" pitchFamily="18" charset="0"/>
                <a:ea typeface="SimSun" panose="02010600030101010101" pitchFamily="2" charset="-122"/>
              </a:rPr>
              <a:t>We want you to know, brothers,[a] about the grace of God that has been given among the churches of Macedonia,</a:t>
            </a:r>
          </a:p>
          <a:p>
            <a:endParaRPr lang="en-US" altLang="zh-CN" sz="3600" b="1" dirty="0">
              <a:latin typeface="Times New Roman" panose="02020603050405020304" pitchFamily="18" charset="0"/>
              <a:ea typeface="SimSun" panose="02010600030101010101" pitchFamily="2" charset="-122"/>
            </a:endParaRPr>
          </a:p>
          <a:p>
            <a:r>
              <a:rPr lang="en-US" altLang="zh-CN" sz="3600" b="1" dirty="0">
                <a:latin typeface="Times New Roman" panose="02020603050405020304" pitchFamily="18" charset="0"/>
                <a:ea typeface="SimSun" panose="02010600030101010101" pitchFamily="2" charset="-122"/>
              </a:rPr>
              <a:t>8:2	</a:t>
            </a:r>
            <a:r>
              <a:rPr lang="zh-CN" altLang="en-US" sz="3600" b="1" dirty="0">
                <a:latin typeface="Times New Roman" panose="02020603050405020304" pitchFamily="18" charset="0"/>
                <a:ea typeface="SimSun" panose="02010600030101010101" pitchFamily="2" charset="-122"/>
              </a:rPr>
              <a:t>就 是 他 们 在 患 难 中 受 大 试 炼 的 时 候 ， 仍 有 满 足 的 快 乐 ， 在 极 穷 之 间 ， 还 格 外 显 出 他 们 乐 捐 的 厚 恩 。</a:t>
            </a:r>
            <a:r>
              <a:rPr lang="en-US" altLang="zh-CN" sz="3600" b="1" dirty="0">
                <a:latin typeface="Times New Roman" panose="02020603050405020304" pitchFamily="18" charset="0"/>
                <a:ea typeface="SimSun" panose="02010600030101010101" pitchFamily="2" charset="-122"/>
              </a:rPr>
              <a:t>or in a severe test of affliction, their abundance of joy and their extreme poverty have overflowed in a wealth of generosity on their part.</a:t>
            </a:r>
          </a:p>
        </p:txBody>
      </p:sp>
    </p:spTree>
    <p:extLst>
      <p:ext uri="{BB962C8B-B14F-4D97-AF65-F5344CB8AC3E}">
        <p14:creationId xmlns:p14="http://schemas.microsoft.com/office/powerpoint/2010/main" val="4032241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en-US" altLang="zh-CN" sz="3600" b="1" dirty="0">
                <a:latin typeface="Times New Roman" panose="02020603050405020304" pitchFamily="18" charset="0"/>
                <a:ea typeface="SimSun" panose="02010600030101010101" pitchFamily="2" charset="-122"/>
              </a:rPr>
              <a:t>8:3	</a:t>
            </a:r>
            <a:r>
              <a:rPr lang="zh-CN" altLang="en-US" sz="3600" b="1" dirty="0">
                <a:latin typeface="Times New Roman" panose="02020603050405020304" pitchFamily="18" charset="0"/>
                <a:ea typeface="SimSun" panose="02010600030101010101" pitchFamily="2" charset="-122"/>
              </a:rPr>
              <a:t>我 可 以 证 明 他 们 是 按 着 力 量 ， 而 且 也 过 了 力 量 ， 自 己 甘 心 乐 意 的 捐 助 。</a:t>
            </a:r>
          </a:p>
          <a:p>
            <a:r>
              <a:rPr lang="en-US" altLang="zh-CN" sz="3600" b="1" dirty="0">
                <a:latin typeface="Times New Roman" panose="02020603050405020304" pitchFamily="18" charset="0"/>
                <a:ea typeface="SimSun" panose="02010600030101010101" pitchFamily="2" charset="-122"/>
              </a:rPr>
              <a:t>For they gave according to their means, as I can testify, and beyond their means, of their own accord, </a:t>
            </a:r>
          </a:p>
          <a:p>
            <a:endParaRPr lang="en-US" altLang="zh-CN" sz="3600" b="1" dirty="0">
              <a:latin typeface="Times New Roman" panose="02020603050405020304" pitchFamily="18" charset="0"/>
              <a:ea typeface="SimSun" panose="02010600030101010101" pitchFamily="2" charset="-122"/>
            </a:endParaRPr>
          </a:p>
          <a:p>
            <a:r>
              <a:rPr lang="en-US" altLang="zh-CN" sz="3600" b="1" dirty="0">
                <a:latin typeface="Times New Roman" panose="02020603050405020304" pitchFamily="18" charset="0"/>
                <a:ea typeface="SimSun" panose="02010600030101010101" pitchFamily="2" charset="-122"/>
              </a:rPr>
              <a:t>8:4	</a:t>
            </a:r>
            <a:r>
              <a:rPr lang="zh-CN" altLang="en-US" sz="3600" b="1" dirty="0">
                <a:latin typeface="Times New Roman" panose="02020603050405020304" pitchFamily="18" charset="0"/>
                <a:ea typeface="SimSun" panose="02010600030101010101" pitchFamily="2" charset="-122"/>
              </a:rPr>
              <a:t>再 三 地 求 我 们 ， 准 他 们 在 这 供 给 圣 徒 的 恩 情 上 有 分 。</a:t>
            </a:r>
          </a:p>
          <a:p>
            <a:r>
              <a:rPr lang="en-US" altLang="zh-CN" sz="3600" b="1" dirty="0">
                <a:latin typeface="Times New Roman" panose="02020603050405020304" pitchFamily="18" charset="0"/>
                <a:ea typeface="SimSun" panose="02010600030101010101" pitchFamily="2" charset="-122"/>
              </a:rPr>
              <a:t>begging us earnestly for the favor[b] of taking part in the relief of the saints</a:t>
            </a:r>
          </a:p>
        </p:txBody>
      </p:sp>
    </p:spTree>
    <p:extLst>
      <p:ext uri="{BB962C8B-B14F-4D97-AF65-F5344CB8AC3E}">
        <p14:creationId xmlns:p14="http://schemas.microsoft.com/office/powerpoint/2010/main" val="3822466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6D7A0-02CB-6212-7530-89EB4A3284CB}"/>
              </a:ext>
            </a:extLst>
          </p:cNvPr>
          <p:cNvSpPr>
            <a:spLocks noGrp="1"/>
          </p:cNvSpPr>
          <p:nvPr>
            <p:ph idx="1"/>
          </p:nvPr>
        </p:nvSpPr>
        <p:spPr>
          <a:xfrm>
            <a:off x="106327" y="56708"/>
            <a:ext cx="12028966" cy="6801292"/>
          </a:xfrm>
        </p:spPr>
        <p:txBody>
          <a:bodyPr>
            <a:noAutofit/>
          </a:bodyPr>
          <a:lstStyle/>
          <a:p>
            <a:pPr marL="0" marR="0" algn="just">
              <a:lnSpc>
                <a:spcPct val="107000"/>
              </a:lnSpc>
              <a:spcBef>
                <a:spcPts val="0"/>
              </a:spcBef>
              <a:spcAft>
                <a:spcPts val="0"/>
              </a:spcAft>
            </a:pPr>
            <a:r>
              <a:rPr lang="zh-CN" altLang="en-US" sz="2900" b="1" dirty="0">
                <a:latin typeface="Calibri" panose="020F0502020204030204"/>
                <a:ea typeface="新細明體" panose="02020500000000000000" pitchFamily="18" charset="-120"/>
              </a:rPr>
              <a:t>可</a:t>
            </a:r>
            <a:r>
              <a:rPr lang="en-US" altLang="zh-CN" sz="2900" b="1" dirty="0">
                <a:latin typeface="Calibri" panose="020F0502020204030204"/>
                <a:ea typeface="新細明體" panose="02020500000000000000" pitchFamily="18" charset="-120"/>
              </a:rPr>
              <a:t>10</a:t>
            </a:r>
            <a:r>
              <a:rPr lang="zh-CN" altLang="en-US" sz="2900" b="1" dirty="0">
                <a:latin typeface="Calibri" panose="020F0502020204030204"/>
                <a:ea typeface="新細明體" panose="02020500000000000000" pitchFamily="18" charset="-120"/>
              </a:rPr>
              <a:t>：</a:t>
            </a:r>
            <a:r>
              <a:rPr lang="en-US" altLang="zh-CN" sz="2900" b="1" dirty="0">
                <a:latin typeface="Calibri" panose="020F0502020204030204"/>
                <a:ea typeface="新細明體" panose="02020500000000000000" pitchFamily="18" charset="-120"/>
              </a:rPr>
              <a:t>19 </a:t>
            </a:r>
            <a:r>
              <a:rPr lang="zh-CN" altLang="en-US" sz="2900" b="1" u="sng" dirty="0">
                <a:solidFill>
                  <a:schemeClr val="accent1">
                    <a:lumMod val="60000"/>
                    <a:lumOff val="40000"/>
                  </a:schemeClr>
                </a:solidFill>
                <a:latin typeface="Calibri" panose="020F0502020204030204"/>
                <a:ea typeface="新細明體" panose="02020500000000000000" pitchFamily="18" charset="-120"/>
              </a:rPr>
              <a:t>诫命</a:t>
            </a:r>
            <a:r>
              <a:rPr lang="zh-CN" altLang="en-US" sz="2900" b="1" dirty="0">
                <a:latin typeface="Calibri" panose="020F0502020204030204"/>
                <a:ea typeface="新細明體" panose="02020500000000000000" pitchFamily="18" charset="-120"/>
              </a:rPr>
              <a:t>你是晓得的、不可杀人、不可奸淫、不可偷盗、不可作假见证、不可亏负人、当孝敬父母。</a:t>
            </a:r>
            <a:r>
              <a:rPr lang="en-US" altLang="zh-CN" sz="2900" b="1" dirty="0">
                <a:latin typeface="Calibri" panose="020F0502020204030204"/>
                <a:ea typeface="新細明體" panose="02020500000000000000" pitchFamily="18" charset="-120"/>
              </a:rPr>
              <a:t>20</a:t>
            </a:r>
            <a:r>
              <a:rPr lang="zh-CN" altLang="en-US" sz="2900" b="1" dirty="0">
                <a:latin typeface="Calibri" panose="020F0502020204030204"/>
                <a:ea typeface="新細明體" panose="02020500000000000000" pitchFamily="18" charset="-120"/>
              </a:rPr>
              <a:t>他对耶稣说、夫子、这一切我从小都遵守了。</a:t>
            </a:r>
            <a:r>
              <a:rPr lang="en-US" altLang="zh-CN" sz="2900" b="1" dirty="0">
                <a:latin typeface="Calibri" panose="020F0502020204030204"/>
                <a:ea typeface="新細明體" panose="02020500000000000000" pitchFamily="18" charset="-120"/>
              </a:rPr>
              <a:t>21 </a:t>
            </a:r>
            <a:r>
              <a:rPr lang="zh-CN" altLang="en-US" sz="2900" b="1" dirty="0">
                <a:latin typeface="Calibri" panose="020F0502020204030204"/>
                <a:ea typeface="新細明體" panose="02020500000000000000" pitchFamily="18" charset="-120"/>
              </a:rPr>
              <a:t>耶稣看着他、就</a:t>
            </a:r>
            <a:r>
              <a:rPr lang="zh-CN" altLang="en-US" sz="2900" b="1" u="sng" dirty="0">
                <a:solidFill>
                  <a:schemeClr val="accent1">
                    <a:lumMod val="60000"/>
                    <a:lumOff val="40000"/>
                  </a:schemeClr>
                </a:solidFill>
                <a:latin typeface="Calibri" panose="020F0502020204030204"/>
                <a:ea typeface="新細明體" panose="02020500000000000000" pitchFamily="18" charset="-120"/>
              </a:rPr>
              <a:t>爱他</a:t>
            </a:r>
            <a:r>
              <a:rPr lang="zh-CN" altLang="en-US" sz="2900" b="1" dirty="0">
                <a:latin typeface="Calibri" panose="020F0502020204030204"/>
                <a:ea typeface="新細明體" panose="02020500000000000000" pitchFamily="18" charset="-120"/>
              </a:rPr>
              <a:t>、对他说、你还缺少一件．去变卖你所有的、分给穷人、就必有财宝在天上．你还要来跟从我。</a:t>
            </a:r>
            <a:r>
              <a:rPr lang="en-US" altLang="zh-CN" sz="2900" b="1" dirty="0">
                <a:latin typeface="Calibri" panose="020F0502020204030204"/>
                <a:ea typeface="新細明體" panose="02020500000000000000" pitchFamily="18" charset="-120"/>
              </a:rPr>
              <a:t>22</a:t>
            </a:r>
            <a:r>
              <a:rPr lang="zh-CN" altLang="en-US" sz="2900" b="1" dirty="0">
                <a:latin typeface="Calibri" panose="020F0502020204030204"/>
                <a:ea typeface="新細明體" panose="02020500000000000000" pitchFamily="18" charset="-120"/>
              </a:rPr>
              <a:t>他听见这话、</a:t>
            </a:r>
            <a:r>
              <a:rPr lang="zh-CN" altLang="en-US" sz="2900" b="1" u="sng" dirty="0">
                <a:solidFill>
                  <a:schemeClr val="accent1">
                    <a:lumMod val="60000"/>
                    <a:lumOff val="40000"/>
                  </a:schemeClr>
                </a:solidFill>
                <a:latin typeface="Calibri" panose="020F0502020204030204"/>
                <a:ea typeface="新細明體" panose="02020500000000000000" pitchFamily="18" charset="-120"/>
              </a:rPr>
              <a:t>脸上就变了色、忧忧愁愁的</a:t>
            </a:r>
            <a:r>
              <a:rPr lang="zh-CN" altLang="en-US" sz="2900" b="1" dirty="0">
                <a:latin typeface="Calibri" panose="020F0502020204030204"/>
                <a:ea typeface="新細明體" panose="02020500000000000000" pitchFamily="18" charset="-120"/>
              </a:rPr>
              <a:t>走了．因为他的产业很多。</a:t>
            </a:r>
            <a:endParaRPr lang="en-US" altLang="zh-CN" sz="2900" b="1" dirty="0">
              <a:latin typeface="Calibri" panose="020F0502020204030204"/>
              <a:ea typeface="新細明體" panose="02020500000000000000" pitchFamily="18" charset="-120"/>
            </a:endParaRPr>
          </a:p>
          <a:p>
            <a:pPr marL="0" marR="0" algn="just">
              <a:lnSpc>
                <a:spcPct val="107000"/>
              </a:lnSpc>
              <a:spcBef>
                <a:spcPts val="0"/>
              </a:spcBef>
              <a:spcAft>
                <a:spcPts val="0"/>
              </a:spcAft>
            </a:pPr>
            <a:endParaRPr lang="zh-CN" altLang="en-US" sz="2900" b="1" dirty="0">
              <a:latin typeface="Calibri" panose="020F0502020204030204"/>
              <a:ea typeface="新細明體" panose="02020500000000000000" pitchFamily="18" charset="-120"/>
            </a:endParaRPr>
          </a:p>
          <a:p>
            <a:pPr marL="0" marR="0" algn="just">
              <a:lnSpc>
                <a:spcPct val="107000"/>
              </a:lnSpc>
              <a:spcBef>
                <a:spcPts val="0"/>
              </a:spcBef>
              <a:spcAft>
                <a:spcPts val="0"/>
              </a:spcAft>
            </a:pPr>
            <a:r>
              <a:rPr lang="en-US" altLang="zh-CN" sz="2900" b="1" dirty="0">
                <a:latin typeface="Times New Roman" panose="02020603050405020304" pitchFamily="18" charset="0"/>
                <a:ea typeface="新細明體" panose="02020500000000000000" pitchFamily="18" charset="-120"/>
                <a:cs typeface="Times New Roman" panose="02020603050405020304" pitchFamily="18" charset="0"/>
              </a:rPr>
              <a:t>Mark10: 19 You know </a:t>
            </a:r>
            <a:r>
              <a:rPr lang="en-US" altLang="zh-CN" sz="2900" b="1" u="sng" dirty="0">
                <a:solidFill>
                  <a:schemeClr val="accent1">
                    <a:lumMod val="60000"/>
                    <a:lumOff val="40000"/>
                  </a:schemeClr>
                </a:solidFill>
                <a:latin typeface="Times New Roman" panose="02020603050405020304" pitchFamily="18" charset="0"/>
                <a:ea typeface="新細明體" panose="02020500000000000000" pitchFamily="18" charset="-120"/>
                <a:cs typeface="Times New Roman" panose="02020603050405020304" pitchFamily="18" charset="0"/>
              </a:rPr>
              <a:t>the commandments</a:t>
            </a:r>
            <a:r>
              <a:rPr lang="en-US" altLang="zh-CN" sz="2900" b="1" dirty="0">
                <a:latin typeface="Times New Roman" panose="02020603050405020304" pitchFamily="18" charset="0"/>
                <a:ea typeface="新細明體" panose="02020500000000000000" pitchFamily="18" charset="-120"/>
                <a:cs typeface="Times New Roman" panose="02020603050405020304" pitchFamily="18" charset="0"/>
              </a:rPr>
              <a:t>: ‘Do not murder, Do not commit adultery, Do not steal, Do not bear false witness, Do not defraud, Honor your father and mother.’” 20 And he said to him, “Teacher, all these I have kept from my youth.” 21 And Jesus, looking at him, </a:t>
            </a:r>
            <a:r>
              <a:rPr lang="en-US" altLang="zh-CN" sz="2900" b="1" u="sng" dirty="0">
                <a:solidFill>
                  <a:schemeClr val="accent1">
                    <a:lumMod val="60000"/>
                    <a:lumOff val="40000"/>
                  </a:schemeClr>
                </a:solidFill>
                <a:latin typeface="Times New Roman" panose="02020603050405020304" pitchFamily="18" charset="0"/>
                <a:ea typeface="新細明體" panose="02020500000000000000" pitchFamily="18" charset="-120"/>
                <a:cs typeface="Times New Roman" panose="02020603050405020304" pitchFamily="18" charset="0"/>
              </a:rPr>
              <a:t>loved him</a:t>
            </a:r>
            <a:r>
              <a:rPr lang="en-US" altLang="zh-CN" sz="2900" b="1" dirty="0">
                <a:latin typeface="Times New Roman" panose="02020603050405020304" pitchFamily="18" charset="0"/>
                <a:ea typeface="新細明體" panose="02020500000000000000" pitchFamily="18" charset="-120"/>
                <a:cs typeface="Times New Roman" panose="02020603050405020304" pitchFamily="18" charset="0"/>
              </a:rPr>
              <a:t>, and said to him, “You lack one thing: go, sell all that you have and give to the poor, and you will have treasure in heaven; and come, follow me.” 22 </a:t>
            </a:r>
            <a:r>
              <a:rPr lang="en-US" altLang="zh-CN" sz="2900" b="1" u="sng" dirty="0">
                <a:solidFill>
                  <a:schemeClr val="accent1">
                    <a:lumMod val="60000"/>
                    <a:lumOff val="40000"/>
                  </a:schemeClr>
                </a:solidFill>
                <a:latin typeface="Times New Roman" panose="02020603050405020304" pitchFamily="18" charset="0"/>
                <a:ea typeface="新細明體" panose="02020500000000000000" pitchFamily="18" charset="-120"/>
                <a:cs typeface="Times New Roman" panose="02020603050405020304" pitchFamily="18" charset="0"/>
              </a:rPr>
              <a:t>Disheartened</a:t>
            </a:r>
            <a:r>
              <a:rPr lang="en-US" altLang="zh-CN" sz="2900" b="1" dirty="0">
                <a:latin typeface="Times New Roman" panose="02020603050405020304" pitchFamily="18" charset="0"/>
                <a:ea typeface="新細明體" panose="02020500000000000000" pitchFamily="18" charset="-120"/>
                <a:cs typeface="Times New Roman" panose="02020603050405020304" pitchFamily="18" charset="0"/>
              </a:rPr>
              <a:t> by the saying, </a:t>
            </a:r>
            <a:r>
              <a:rPr lang="en-US" altLang="zh-CN" sz="2900" b="1" u="sng" dirty="0">
                <a:solidFill>
                  <a:schemeClr val="accent1">
                    <a:lumMod val="60000"/>
                    <a:lumOff val="40000"/>
                  </a:schemeClr>
                </a:solidFill>
                <a:latin typeface="Times New Roman" panose="02020603050405020304" pitchFamily="18" charset="0"/>
                <a:ea typeface="新細明體" panose="02020500000000000000" pitchFamily="18" charset="-120"/>
                <a:cs typeface="Times New Roman" panose="02020603050405020304" pitchFamily="18" charset="0"/>
              </a:rPr>
              <a:t>he went away sorrowful</a:t>
            </a:r>
            <a:r>
              <a:rPr lang="en-US" altLang="zh-CN" sz="2900" b="1" dirty="0">
                <a:latin typeface="Times New Roman" panose="02020603050405020304" pitchFamily="18" charset="0"/>
                <a:ea typeface="新細明體" panose="02020500000000000000" pitchFamily="18" charset="-120"/>
                <a:cs typeface="Times New Roman" panose="02020603050405020304" pitchFamily="18" charset="0"/>
              </a:rPr>
              <a:t>, for he had great possessions.</a:t>
            </a:r>
            <a:endParaRPr lang="zh-CN" altLang="en-US" sz="2900" b="1" dirty="0">
              <a:latin typeface="Times New Roman" panose="02020603050405020304" pitchFamily="18" charset="0"/>
              <a:ea typeface="新細明體"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971109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zh-CN" altLang="en-US" sz="3600" b="1" dirty="0">
                <a:latin typeface="Times New Roman" panose="02020603050405020304" pitchFamily="18" charset="0"/>
                <a:ea typeface="SimSun" panose="02010600030101010101" pitchFamily="2" charset="-122"/>
              </a:rPr>
              <a:t>林后</a:t>
            </a:r>
            <a:r>
              <a:rPr lang="en-US" altLang="zh-CN" sz="3600" b="1" dirty="0">
                <a:latin typeface="Times New Roman" panose="02020603050405020304" pitchFamily="18" charset="0"/>
                <a:ea typeface="SimSun" panose="02010600030101010101" pitchFamily="2" charset="-122"/>
              </a:rPr>
              <a:t>2 Cor 8:2	</a:t>
            </a:r>
            <a:r>
              <a:rPr lang="zh-CN" altLang="en-US" sz="3600" b="1" dirty="0">
                <a:latin typeface="Times New Roman" panose="02020603050405020304" pitchFamily="18" charset="0"/>
                <a:ea typeface="SimSun" panose="02010600030101010101" pitchFamily="2" charset="-122"/>
              </a:rPr>
              <a:t>就 是 他 们 在 患 难 中 受 大 试 炼 的 时 候 ， 仍 有 满 足 的 快 乐 ， 在 极 穷 之 间 ， 还 格 外 显 出 他 们 </a:t>
            </a:r>
            <a:r>
              <a:rPr lang="zh-CN" altLang="en-US" sz="3600" b="1" u="sng" dirty="0">
                <a:solidFill>
                  <a:schemeClr val="accent1">
                    <a:lumMod val="60000"/>
                    <a:lumOff val="40000"/>
                  </a:schemeClr>
                </a:solidFill>
                <a:latin typeface="Times New Roman" panose="02020603050405020304" pitchFamily="18" charset="0"/>
                <a:ea typeface="SimSun" panose="02010600030101010101" pitchFamily="2" charset="-122"/>
              </a:rPr>
              <a:t>乐 捐</a:t>
            </a:r>
            <a:r>
              <a:rPr lang="zh-CN" altLang="en-US" sz="3600" b="1" dirty="0">
                <a:latin typeface="Times New Roman" panose="02020603050405020304" pitchFamily="18" charset="0"/>
                <a:ea typeface="SimSun" panose="02010600030101010101" pitchFamily="2" charset="-122"/>
              </a:rPr>
              <a:t> 的 厚 恩 。</a:t>
            </a:r>
            <a:r>
              <a:rPr lang="en-US" altLang="zh-CN" sz="3600" b="1" dirty="0">
                <a:latin typeface="Times New Roman" panose="02020603050405020304" pitchFamily="18" charset="0"/>
                <a:ea typeface="SimSun" panose="02010600030101010101" pitchFamily="2" charset="-122"/>
              </a:rPr>
              <a:t>for in a severe test of affliction, their abundance of joy and their extreme poverty have overflowed in </a:t>
            </a:r>
            <a:r>
              <a:rPr lang="en-US" altLang="zh-CN" sz="3600" b="1" dirty="0">
                <a:solidFill>
                  <a:schemeClr val="accent1">
                    <a:lumMod val="60000"/>
                    <a:lumOff val="40000"/>
                  </a:schemeClr>
                </a:solidFill>
                <a:latin typeface="Times New Roman" panose="02020603050405020304" pitchFamily="18" charset="0"/>
                <a:ea typeface="SimSun" panose="02010600030101010101" pitchFamily="2" charset="-122"/>
              </a:rPr>
              <a:t>a wealth of generosity </a:t>
            </a:r>
            <a:r>
              <a:rPr lang="en-US" altLang="zh-CN" sz="3600" b="1" dirty="0">
                <a:latin typeface="Times New Roman" panose="02020603050405020304" pitchFamily="18" charset="0"/>
                <a:ea typeface="SimSun" panose="02010600030101010101" pitchFamily="2" charset="-122"/>
              </a:rPr>
              <a:t>on their part.</a:t>
            </a:r>
          </a:p>
          <a:p>
            <a:endParaRPr lang="en-US" altLang="zh-CN" sz="3600" b="1" dirty="0">
              <a:latin typeface="Times New Roman" panose="02020603050405020304" pitchFamily="18" charset="0"/>
              <a:ea typeface="SimSun" panose="02010600030101010101" pitchFamily="2" charset="-122"/>
            </a:endParaRPr>
          </a:p>
          <a:p>
            <a:r>
              <a:rPr lang="en-US" altLang="zh-CN" sz="3600" b="1" dirty="0">
                <a:latin typeface="Times New Roman" panose="02020603050405020304" pitchFamily="18" charset="0"/>
                <a:ea typeface="SimSun" panose="02010600030101010101" pitchFamily="2" charset="-122"/>
              </a:rPr>
              <a:t>9:7	</a:t>
            </a:r>
            <a:r>
              <a:rPr lang="zh-CN" altLang="en-US" sz="3600" b="1" dirty="0">
                <a:latin typeface="Times New Roman" panose="02020603050405020304" pitchFamily="18" charset="0"/>
                <a:ea typeface="SimSun" panose="02010600030101010101" pitchFamily="2" charset="-122"/>
              </a:rPr>
              <a:t>各 人 要 随 本 心 所 酌 定 的 。 不 要 作 难 ， 不 要 勉 强 ， 因 为 </a:t>
            </a:r>
            <a:r>
              <a:rPr lang="zh-CN" altLang="en-US" sz="3600" b="1" u="sng" dirty="0">
                <a:solidFill>
                  <a:schemeClr val="accent1">
                    <a:lumMod val="60000"/>
                    <a:lumOff val="40000"/>
                  </a:schemeClr>
                </a:solidFill>
                <a:latin typeface="Times New Roman" panose="02020603050405020304" pitchFamily="18" charset="0"/>
                <a:ea typeface="SimSun" panose="02010600030101010101" pitchFamily="2" charset="-122"/>
              </a:rPr>
              <a:t>捐 得 乐 意 </a:t>
            </a:r>
            <a:r>
              <a:rPr lang="zh-CN" altLang="en-US" sz="3600" b="1" dirty="0">
                <a:latin typeface="Times New Roman" panose="02020603050405020304" pitchFamily="18" charset="0"/>
                <a:ea typeface="SimSun" panose="02010600030101010101" pitchFamily="2" charset="-122"/>
              </a:rPr>
              <a:t>的 人 ， 是 神 所 喜 爱 的 。</a:t>
            </a:r>
            <a:r>
              <a:rPr lang="en-US" altLang="zh-CN" sz="3600" b="1" dirty="0">
                <a:latin typeface="Times New Roman" panose="02020603050405020304" pitchFamily="18" charset="0"/>
                <a:ea typeface="SimSun" panose="02010600030101010101" pitchFamily="2" charset="-122"/>
              </a:rPr>
              <a:t>Each one must give as he has decided in his heart, not reluctantly or under compulsion, for God loves </a:t>
            </a:r>
            <a:r>
              <a:rPr lang="en-US" altLang="zh-CN" sz="3600" b="1" u="sng" dirty="0">
                <a:solidFill>
                  <a:schemeClr val="accent1">
                    <a:lumMod val="60000"/>
                    <a:lumOff val="40000"/>
                  </a:schemeClr>
                </a:solidFill>
                <a:latin typeface="Times New Roman" panose="02020603050405020304" pitchFamily="18" charset="0"/>
                <a:ea typeface="SimSun" panose="02010600030101010101" pitchFamily="2" charset="-122"/>
              </a:rPr>
              <a:t>a cheerful giver</a:t>
            </a:r>
            <a:r>
              <a:rPr lang="en-US" altLang="zh-CN" sz="3600" b="1" dirty="0">
                <a:latin typeface="Times New Roman" panose="02020603050405020304" pitchFamily="18" charset="0"/>
                <a:ea typeface="SimSun" panose="02010600030101010101" pitchFamily="2" charset="-122"/>
              </a:rPr>
              <a:t>.</a:t>
            </a:r>
          </a:p>
        </p:txBody>
      </p:sp>
    </p:spTree>
    <p:extLst>
      <p:ext uri="{BB962C8B-B14F-4D97-AF65-F5344CB8AC3E}">
        <p14:creationId xmlns:p14="http://schemas.microsoft.com/office/powerpoint/2010/main" val="3407865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A5F7C7-E46E-6737-807D-0F9E5AB13AF3}"/>
              </a:ext>
            </a:extLst>
          </p:cNvPr>
          <p:cNvSpPr>
            <a:spLocks noGrp="1"/>
          </p:cNvSpPr>
          <p:nvPr>
            <p:ph idx="1"/>
          </p:nvPr>
        </p:nvSpPr>
        <p:spPr>
          <a:xfrm>
            <a:off x="0" y="62346"/>
            <a:ext cx="12192000" cy="6747164"/>
          </a:xfrm>
        </p:spPr>
        <p:txBody>
          <a:bodyPr>
            <a:no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马可</a:t>
            </a:r>
            <a:r>
              <a:rPr kumimoji="0" lang="en-US" altLang="zh-CN"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12:41-44 </a:t>
            </a:r>
            <a:r>
              <a:rPr kumimoji="0" lang="zh-CN" altLang="en-US"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耶 稣 对 银 库 坐 着 ， 看 众 人 怎 样 投 钱 入 库 。 有 好 些 财 主 ， 往 里 投 了 若 干 的 钱 。</a:t>
            </a:r>
            <a:r>
              <a:rPr kumimoji="0" lang="en-US" altLang="zh-TW"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And he sat down opposite the treasury and watched the people putting money into the offering box. Many rich people put in large sums.</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42	</a:t>
            </a:r>
            <a:r>
              <a:rPr kumimoji="0" lang="zh-CN" altLang="en-US"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有 一 个 穷 寡 妇 来 ， 往 里 投 了 两 个 小 钱 ， 就 是 一 个 大 钱 。</a:t>
            </a:r>
            <a:r>
              <a:rPr kumimoji="0" lang="en-US" altLang="zh-TW"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And a poor widow came and put in two small copper coins, which make a penny.</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43	</a:t>
            </a:r>
            <a:r>
              <a:rPr kumimoji="0" lang="zh-CN" altLang="en-US"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耶 稣 叫 门 徒 来 ， 说 ， 我 实 在 告 诉 你 们 ， 这 穷 寡 妇 投 入 库 里 的 ， 比 众 人 所 投 的 更 多 。</a:t>
            </a:r>
            <a:r>
              <a:rPr kumimoji="0" lang="en-US" altLang="zh-CN"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And he called his disciples to him and said to them, “Truly, I say to you, this poor widow has put in more than all those who are contributing to the offering box.</a:t>
            </a:r>
            <a:endParaRPr kumimoji="0" lang="en-US" altLang="zh-TW"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44	</a:t>
            </a:r>
            <a:r>
              <a:rPr kumimoji="0" lang="zh-CN" altLang="en-US"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因 为 他 们 都 是 自 己 有 余 ， 拿 出 来 投 在 里 头 。 但 这 寡 妇 是 自 己 不 足 ， 把 她 一 切 养 生 的 都 投 上 了 。</a:t>
            </a:r>
            <a:r>
              <a:rPr kumimoji="0" lang="en-US" altLang="zh-TW" sz="3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For they all contributed out of their abundance, but she out of her poverty has put in everything she had, all she had to live on.”</a:t>
            </a:r>
          </a:p>
        </p:txBody>
      </p:sp>
    </p:spTree>
    <p:extLst>
      <p:ext uri="{BB962C8B-B14F-4D97-AF65-F5344CB8AC3E}">
        <p14:creationId xmlns:p14="http://schemas.microsoft.com/office/powerpoint/2010/main" val="2117112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A8F5DA-D7E1-CEC3-ACDA-F30A9D59027C}"/>
              </a:ext>
            </a:extLst>
          </p:cNvPr>
          <p:cNvSpPr>
            <a:spLocks noGrp="1"/>
          </p:cNvSpPr>
          <p:nvPr>
            <p:ph idx="1"/>
          </p:nvPr>
        </p:nvSpPr>
        <p:spPr>
          <a:xfrm>
            <a:off x="277091" y="92150"/>
            <a:ext cx="11076709" cy="6357142"/>
          </a:xfrm>
        </p:spPr>
        <p:txBody>
          <a:bodyPr>
            <a:norm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太</a:t>
            </a:r>
            <a:r>
              <a:rPr kumimoji="0" lang="en-US" altLang="zh-TW"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Matt 8 </a:t>
            </a:r>
            <a:r>
              <a:rPr kumimoji="0" lang="zh-CN" altLang="en-US"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耶稣医治了一个麻风病人后，对他说</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8:4	</a:t>
            </a:r>
            <a:r>
              <a:rPr kumimoji="0" lang="zh-CN" altLang="en-US"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耶 稣 对 他 说 ， 你 切 不 可 告 诉 人 。 只 要 去 把 身 体 给 祭 司 察 看 ， </a:t>
            </a:r>
            <a:r>
              <a:rPr kumimoji="0" lang="zh-CN" altLang="en-US" sz="4000" b="1" i="0" u="sng"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rPr>
              <a:t>献 上 摩 西 所 吩 咐 的 礼 物 </a:t>
            </a:r>
            <a:r>
              <a:rPr kumimoji="0" lang="zh-CN" altLang="en-US"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 对 众 人 作 证 据 。</a:t>
            </a:r>
            <a:endParaRPr kumimoji="0" lang="en-US" altLang="zh-CN"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zh-CN" altLang="en-US"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And Jesus said to him, “See that you say nothing to anyone, but go, show yourself to the priest and </a:t>
            </a:r>
            <a:r>
              <a:rPr kumimoji="0" lang="en-US" altLang="zh-CN" sz="4000" b="1" i="0" u="sng"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rPr>
              <a:t>offer the gift that Moses commanded</a:t>
            </a:r>
            <a:r>
              <a:rPr kumimoji="0" lang="en-US" altLang="zh-CN"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 for a proof to them.</a:t>
            </a:r>
            <a:endParaRPr kumimoji="0" lang="en-US" altLang="zh-TW"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endParaRPr>
          </a:p>
        </p:txBody>
      </p:sp>
    </p:spTree>
    <p:extLst>
      <p:ext uri="{BB962C8B-B14F-4D97-AF65-F5344CB8AC3E}">
        <p14:creationId xmlns:p14="http://schemas.microsoft.com/office/powerpoint/2010/main" val="834975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A8F5DA-D7E1-CEC3-ACDA-F30A9D59027C}"/>
              </a:ext>
            </a:extLst>
          </p:cNvPr>
          <p:cNvSpPr>
            <a:spLocks noGrp="1"/>
          </p:cNvSpPr>
          <p:nvPr>
            <p:ph idx="1"/>
          </p:nvPr>
        </p:nvSpPr>
        <p:spPr>
          <a:xfrm>
            <a:off x="69273" y="92149"/>
            <a:ext cx="11914909" cy="6703505"/>
          </a:xfrm>
        </p:spPr>
        <p:txBody>
          <a:bodyPr>
            <a:norm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太</a:t>
            </a:r>
            <a:r>
              <a:rPr kumimoji="0" lang="en-US" altLang="zh-CN"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Matt 23:23 </a:t>
            </a:r>
            <a:r>
              <a:rPr kumimoji="0" lang="zh-CN" altLang="en-US"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你们这假冒为善的文士和法利赛人有祸了．因为你们将薄荷、茴香、芹菜、献上十分之一．那律法上更重的事、就是公义、怜悯、信实、反倒不行了．</a:t>
            </a:r>
            <a:r>
              <a:rPr kumimoji="0" lang="zh-CN" altLang="en-US" sz="4000" b="1" i="0" u="sng"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rPr>
              <a:t>这更重的是你们当行的、那也是不可不行的。</a:t>
            </a:r>
            <a:endParaRPr kumimoji="0" lang="en-US" altLang="zh-CN" sz="4000" b="1" i="0" u="sng"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zh-CN" altLang="en-US"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“Woe to you, scribes and Pharisees, hypocrites! For you tithe mint and dill and cumin, and have neglected the weightier matters of the law: justice and mercy and faithfulness. </a:t>
            </a:r>
            <a:r>
              <a:rPr kumimoji="0" lang="en-US" altLang="zh-CN" sz="4000" b="1" i="0" u="sng"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rPr>
              <a:t>These you ought to have done, without neglecting the others</a:t>
            </a:r>
            <a:r>
              <a:rPr kumimoji="0" lang="en-US" altLang="zh-CN" sz="40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a:t>
            </a:r>
          </a:p>
        </p:txBody>
      </p:sp>
    </p:spTree>
    <p:extLst>
      <p:ext uri="{BB962C8B-B14F-4D97-AF65-F5344CB8AC3E}">
        <p14:creationId xmlns:p14="http://schemas.microsoft.com/office/powerpoint/2010/main" val="32313207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538DBA-7163-8986-CF8D-E80179D074B2}"/>
              </a:ext>
            </a:extLst>
          </p:cNvPr>
          <p:cNvSpPr>
            <a:spLocks noGrp="1"/>
          </p:cNvSpPr>
          <p:nvPr>
            <p:ph idx="1"/>
          </p:nvPr>
        </p:nvSpPr>
        <p:spPr>
          <a:xfrm>
            <a:off x="180109" y="117764"/>
            <a:ext cx="11907982" cy="6740236"/>
          </a:xfrm>
        </p:spPr>
        <p:txBody>
          <a:bodyPr>
            <a:norm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出埃及 </a:t>
            </a:r>
            <a:r>
              <a:rPr kumimoji="0" lang="en-US" altLang="zh-TW"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Exodus 25:2	</a:t>
            </a:r>
            <a:r>
              <a:rPr kumimoji="0" lang="zh-CN" altLang="en-US"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你 告 诉 以 色 列 人 当 为 我 送 礼 物 来 ， </a:t>
            </a:r>
            <a:r>
              <a:rPr kumimoji="0" lang="zh-CN" altLang="en-US" sz="3600" b="1" i="0"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rPr>
              <a:t>凡 甘 心 乐 意 的 </a:t>
            </a:r>
            <a:r>
              <a:rPr kumimoji="0" lang="zh-CN" altLang="en-US"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 你 们 就 可 以 收 下 归 我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“Speak to the people of Israel, that they take for me a contribution. From every man </a:t>
            </a:r>
            <a:r>
              <a:rPr kumimoji="0" lang="en-US" altLang="zh-CN" sz="3600" b="1" i="0" u="sng"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rPr>
              <a:t>whose heart moves him </a:t>
            </a:r>
            <a:r>
              <a:rPr kumimoji="0" lang="en-US" altLang="zh-CN"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you shall receive the contribution for me.</a:t>
            </a:r>
            <a:r>
              <a:rPr kumimoji="0" lang="en-US" altLang="zh-TW"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出埃及记 </a:t>
            </a:r>
            <a:r>
              <a:rPr kumimoji="0" lang="en-US" altLang="zh-TW" sz="3600" b="1" i="0" u="none" strike="noStrike" kern="1200" cap="none" spc="0" normalizeH="0" baseline="0" noProof="0" dirty="0" err="1">
                <a:ln>
                  <a:noFill/>
                </a:ln>
                <a:effectLst/>
                <a:uLnTx/>
                <a:uFillTx/>
                <a:latin typeface="Times New Roman" panose="02020603050405020304" pitchFamily="18" charset="0"/>
                <a:ea typeface="SimSun" panose="02010600030101010101" pitchFamily="2" charset="-122"/>
                <a:cs typeface="+mn-cs"/>
              </a:rPr>
              <a:t>Exod</a:t>
            </a:r>
            <a:r>
              <a:rPr kumimoji="0" lang="en-US" altLang="zh-TW"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 35:5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你们中间要拿礼物献给耶和华、</a:t>
            </a:r>
            <a:r>
              <a:rPr kumimoji="0" lang="zh-TW" altLang="en-US" sz="3600" b="1" i="0" u="sng"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rPr>
              <a:t>凡乐意献的</a:t>
            </a:r>
            <a:r>
              <a:rPr kumimoji="0" lang="zh-TW" altLang="en-US"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、可以拿耶和华的礼物来、就是金银铜、</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Take from among you a contribution to the Lord. Whoever is </a:t>
            </a:r>
            <a:r>
              <a:rPr kumimoji="0" lang="en-US" altLang="zh-TW" sz="3600" b="1" i="0" u="sng" strike="noStrike" kern="1200" cap="none" spc="0" normalizeH="0" baseline="0" noProof="0" dirty="0">
                <a:ln>
                  <a:noFill/>
                </a:ln>
                <a:solidFill>
                  <a:schemeClr val="accent1">
                    <a:lumMod val="60000"/>
                    <a:lumOff val="40000"/>
                  </a:schemeClr>
                </a:solidFill>
                <a:effectLst/>
                <a:uLnTx/>
                <a:uFillTx/>
                <a:latin typeface="Times New Roman" panose="02020603050405020304" pitchFamily="18" charset="0"/>
                <a:ea typeface="SimSun" panose="02010600030101010101" pitchFamily="2" charset="-122"/>
                <a:cs typeface="+mn-cs"/>
              </a:rPr>
              <a:t>of a generous heart</a:t>
            </a:r>
            <a:r>
              <a:rPr kumimoji="0" lang="en-US" altLang="zh-TW"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rPr>
              <a:t>, let him bring the Lord's contribution: gold, silver, and bronze;</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3600" b="1" i="0" u="none" strike="noStrike" kern="1200" cap="none" spc="0" normalizeH="0" baseline="0" noProof="0" dirty="0">
              <a:ln>
                <a:noFill/>
              </a:ln>
              <a:effectLst/>
              <a:uLnTx/>
              <a:uFillTx/>
              <a:latin typeface="Times New Roman" panose="02020603050405020304" pitchFamily="18" charset="0"/>
              <a:ea typeface="SimSun" panose="02010600030101010101" pitchFamily="2" charset="-122"/>
              <a:cs typeface="+mn-cs"/>
            </a:endParaRPr>
          </a:p>
        </p:txBody>
      </p:sp>
    </p:spTree>
    <p:extLst>
      <p:ext uri="{BB962C8B-B14F-4D97-AF65-F5344CB8AC3E}">
        <p14:creationId xmlns:p14="http://schemas.microsoft.com/office/powerpoint/2010/main" val="686349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538DBA-7163-8986-CF8D-E80179D074B2}"/>
              </a:ext>
            </a:extLst>
          </p:cNvPr>
          <p:cNvSpPr>
            <a:spLocks noGrp="1"/>
          </p:cNvSpPr>
          <p:nvPr>
            <p:ph idx="1"/>
          </p:nvPr>
        </p:nvSpPr>
        <p:spPr>
          <a:xfrm>
            <a:off x="180109" y="117764"/>
            <a:ext cx="11907982" cy="6740236"/>
          </a:xfrm>
        </p:spPr>
        <p:txBody>
          <a:bodyPr>
            <a:noAutofit/>
          </a:bodyPr>
          <a:lstStyle/>
          <a:p>
            <a:r>
              <a:rPr lang="zh-CN" altLang="en-US" sz="2400" b="1" dirty="0"/>
              <a:t>出埃及记 </a:t>
            </a:r>
            <a:r>
              <a:rPr lang="en-US" altLang="zh-TW" sz="2400" b="1" dirty="0"/>
              <a:t>35:29 </a:t>
            </a:r>
            <a:r>
              <a:rPr lang="zh-TW" altLang="en-US" sz="2400" b="1" dirty="0"/>
              <a:t>以 色 列 人 ， 无 论 男 女 ， </a:t>
            </a:r>
            <a:r>
              <a:rPr lang="zh-TW" altLang="en-US" sz="2400" b="1" u="sng" dirty="0">
                <a:solidFill>
                  <a:schemeClr val="accent1">
                    <a:lumMod val="60000"/>
                    <a:lumOff val="40000"/>
                  </a:schemeClr>
                </a:solidFill>
              </a:rPr>
              <a:t>凡 甘 心 乐 意 </a:t>
            </a:r>
            <a:r>
              <a:rPr lang="zh-TW" altLang="en-US" sz="2400" b="1" dirty="0"/>
              <a:t>献 礼 物 给 耶 和 华 的 ， 都 将 礼 物 拿 来 ， 作 耶 和 华 借 摩 西 所 吩 咐 的 一 切 工 。</a:t>
            </a:r>
          </a:p>
          <a:p>
            <a:r>
              <a:rPr lang="en-US" altLang="zh-CN" sz="2400" b="1" dirty="0"/>
              <a:t>The children of Israel, every man and woman, from the impulse of their hearts, </a:t>
            </a:r>
            <a:r>
              <a:rPr lang="en-US" altLang="zh-CN" sz="2400" b="1" u="sng" dirty="0">
                <a:solidFill>
                  <a:schemeClr val="accent1">
                    <a:lumMod val="60000"/>
                    <a:lumOff val="40000"/>
                  </a:schemeClr>
                </a:solidFill>
              </a:rPr>
              <a:t>gave their offerings freely </a:t>
            </a:r>
            <a:r>
              <a:rPr lang="en-US" altLang="zh-CN" sz="2400" b="1" dirty="0"/>
              <a:t>to the Lord for the work which the Lord had given Moses orders to have done</a:t>
            </a:r>
          </a:p>
          <a:p>
            <a:r>
              <a:rPr lang="zh-CN" altLang="en-US" sz="2400" b="1" dirty="0"/>
              <a:t>出埃及记 </a:t>
            </a:r>
            <a:r>
              <a:rPr lang="en-US" altLang="zh-CN" sz="2400" b="1" dirty="0" err="1"/>
              <a:t>Exod</a:t>
            </a:r>
            <a:r>
              <a:rPr lang="en-US" altLang="zh-CN" sz="2400" b="1" dirty="0"/>
              <a:t> 35:21-22 </a:t>
            </a:r>
          </a:p>
          <a:p>
            <a:r>
              <a:rPr lang="zh-CN" altLang="en-US" sz="2400" b="1" u="sng" dirty="0">
                <a:solidFill>
                  <a:schemeClr val="accent1">
                    <a:lumMod val="60000"/>
                    <a:lumOff val="40000"/>
                  </a:schemeClr>
                </a:solidFill>
              </a:rPr>
              <a:t>凡心里受感、和甘心乐意的</a:t>
            </a:r>
            <a:r>
              <a:rPr lang="zh-CN" altLang="en-US" sz="2400" b="1" dirty="0"/>
              <a:t>、都拿耶和华的礼物来、用以作会幕和其中一切的使用、又用以作圣衣。</a:t>
            </a:r>
            <a:r>
              <a:rPr lang="en-US" altLang="zh-CN" sz="2400" b="1" dirty="0"/>
              <a:t>22 </a:t>
            </a:r>
            <a:r>
              <a:rPr lang="zh-CN" altLang="en-US" sz="2400" b="1" u="sng" dirty="0">
                <a:solidFill>
                  <a:schemeClr val="accent1">
                    <a:lumMod val="60000"/>
                    <a:lumOff val="40000"/>
                  </a:schemeClr>
                </a:solidFill>
              </a:rPr>
              <a:t>凡心里乐意</a:t>
            </a:r>
            <a:r>
              <a:rPr lang="zh-CN" altLang="en-US" sz="2400" b="1" dirty="0"/>
              <a:t>献礼物的、连男带女、各将金器、就是胸前针、耳环、打印的戒指、和手钏、带来献给耶和华。 </a:t>
            </a:r>
            <a:endParaRPr lang="en-US" altLang="zh-CN" sz="2400" b="1" dirty="0"/>
          </a:p>
          <a:p>
            <a:r>
              <a:rPr lang="en-US" sz="2400" b="1" dirty="0"/>
              <a:t>And they came, everyone </a:t>
            </a:r>
            <a:r>
              <a:rPr lang="en-US" sz="2400" b="1" u="sng" dirty="0">
                <a:solidFill>
                  <a:schemeClr val="accent1">
                    <a:lumMod val="60000"/>
                    <a:lumOff val="40000"/>
                  </a:schemeClr>
                </a:solidFill>
              </a:rPr>
              <a:t>whose heart stirred him</a:t>
            </a:r>
            <a:r>
              <a:rPr lang="en-US" sz="2400" b="1" dirty="0"/>
              <a:t>, and everyone </a:t>
            </a:r>
            <a:r>
              <a:rPr lang="en-US" sz="2400" b="1" u="sng" dirty="0">
                <a:solidFill>
                  <a:schemeClr val="accent1">
                    <a:lumMod val="60000"/>
                    <a:lumOff val="40000"/>
                  </a:schemeClr>
                </a:solidFill>
              </a:rPr>
              <a:t>whose spirit moved him</a:t>
            </a:r>
            <a:r>
              <a:rPr lang="en-US" sz="2400" b="1" dirty="0"/>
              <a:t>, and brought the Lord's contribution to be used for the tent of meeting, and for all its service, and for the holy garments. 22 So they came, both men and women. All who were of </a:t>
            </a:r>
            <a:r>
              <a:rPr lang="en-US" sz="2400" b="1" u="sng" dirty="0">
                <a:solidFill>
                  <a:schemeClr val="accent1">
                    <a:lumMod val="60000"/>
                    <a:lumOff val="40000"/>
                  </a:schemeClr>
                </a:solidFill>
              </a:rPr>
              <a:t>a willing heart </a:t>
            </a:r>
            <a:r>
              <a:rPr lang="en-US" sz="2400" b="1" dirty="0"/>
              <a:t>brought brooches and earrings and signet rings and armlets, all sorts of gold objects, every man dedicating an offering of gold to the Lord.</a:t>
            </a:r>
          </a:p>
        </p:txBody>
      </p:sp>
    </p:spTree>
    <p:extLst>
      <p:ext uri="{BB962C8B-B14F-4D97-AF65-F5344CB8AC3E}">
        <p14:creationId xmlns:p14="http://schemas.microsoft.com/office/powerpoint/2010/main" val="9147192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538DBA-7163-8986-CF8D-E80179D074B2}"/>
              </a:ext>
            </a:extLst>
          </p:cNvPr>
          <p:cNvSpPr>
            <a:spLocks noGrp="1"/>
          </p:cNvSpPr>
          <p:nvPr>
            <p:ph idx="1"/>
          </p:nvPr>
        </p:nvSpPr>
        <p:spPr>
          <a:xfrm>
            <a:off x="180109" y="117764"/>
            <a:ext cx="11907982" cy="6740236"/>
          </a:xfrm>
        </p:spPr>
        <p:txBody>
          <a:bodyPr>
            <a:normAutofit fontScale="77500" lnSpcReduction="20000"/>
          </a:bodyPr>
          <a:lstStyle/>
          <a:p>
            <a:r>
              <a:rPr lang="zh-CN" altLang="en-US" sz="3600" b="1" dirty="0"/>
              <a:t>代上 </a:t>
            </a:r>
            <a:r>
              <a:rPr lang="en-US" altLang="zh-CN" sz="3600" b="1" dirty="0"/>
              <a:t>1 Chronicles  </a:t>
            </a:r>
          </a:p>
          <a:p>
            <a:r>
              <a:rPr lang="en-US" altLang="zh-CN" sz="3600" b="1" dirty="0"/>
              <a:t>29:9</a:t>
            </a:r>
            <a:r>
              <a:rPr lang="zh-CN" altLang="en-US" sz="3600" b="1" dirty="0"/>
              <a:t>因这些人</a:t>
            </a:r>
            <a:r>
              <a:rPr lang="zh-CN" altLang="en-US" sz="3600" b="1" u="sng" dirty="0">
                <a:solidFill>
                  <a:schemeClr val="accent1">
                    <a:lumMod val="60000"/>
                    <a:lumOff val="40000"/>
                  </a:schemeClr>
                </a:solidFill>
              </a:rPr>
              <a:t>诚心乐意</a:t>
            </a:r>
            <a:r>
              <a:rPr lang="zh-CN" altLang="en-US" sz="3600" b="1" dirty="0"/>
              <a:t>献给耶和华、百姓就欢喜、大卫王也大大欢喜。 </a:t>
            </a:r>
            <a:endParaRPr lang="en-US" altLang="zh-CN" sz="3600" b="1" dirty="0"/>
          </a:p>
          <a:p>
            <a:r>
              <a:rPr lang="en-US" altLang="zh-CN" sz="3600" b="1" dirty="0"/>
              <a:t>Then the people rejoiced because they had </a:t>
            </a:r>
            <a:r>
              <a:rPr lang="en-US" altLang="zh-CN" sz="3600" b="1" u="sng" dirty="0">
                <a:solidFill>
                  <a:schemeClr val="accent1">
                    <a:lumMod val="60000"/>
                    <a:lumOff val="40000"/>
                  </a:schemeClr>
                </a:solidFill>
              </a:rPr>
              <a:t>given willingly</a:t>
            </a:r>
            <a:r>
              <a:rPr lang="en-US" altLang="zh-CN" sz="3600" b="1" dirty="0"/>
              <a:t>, for with a whole heart they had offered freely to the Lord. David the king also rejoiced greatly</a:t>
            </a:r>
          </a:p>
          <a:p>
            <a:endParaRPr lang="en-US" altLang="zh-CN" sz="3600" b="1" dirty="0"/>
          </a:p>
          <a:p>
            <a:r>
              <a:rPr lang="en-US" altLang="zh-CN" sz="3600" b="1" dirty="0"/>
              <a:t>29:17 </a:t>
            </a:r>
            <a:r>
              <a:rPr lang="zh-CN" altLang="en-US" sz="3600" b="1" dirty="0"/>
              <a:t>我的　神阿、我知道你察验人心、喜悦正直。我以正直的心</a:t>
            </a:r>
            <a:r>
              <a:rPr lang="zh-CN" altLang="en-US" sz="3600" b="1" u="sng" dirty="0"/>
              <a:t>乐意献上</a:t>
            </a:r>
            <a:r>
              <a:rPr lang="zh-CN" altLang="en-US" sz="3600" b="1" dirty="0"/>
              <a:t>这一切物．现在我喜欢见你的民、在这里</a:t>
            </a:r>
            <a:r>
              <a:rPr lang="zh-CN" altLang="en-US" sz="3600" b="1" u="sng" dirty="0">
                <a:solidFill>
                  <a:schemeClr val="accent1">
                    <a:lumMod val="60000"/>
                    <a:lumOff val="40000"/>
                  </a:schemeClr>
                </a:solidFill>
              </a:rPr>
              <a:t>都乐意奉献</a:t>
            </a:r>
            <a:r>
              <a:rPr lang="zh-CN" altLang="en-US" sz="3600" b="1" dirty="0"/>
              <a:t>与你。</a:t>
            </a:r>
            <a:endParaRPr lang="en-US" altLang="zh-CN" sz="3600" b="1" dirty="0"/>
          </a:p>
          <a:p>
            <a:r>
              <a:rPr lang="en-US" sz="3600" b="1" dirty="0"/>
              <a:t>I know, my God, that you test the heart and have pleasure in uprightness. In the uprightness of my heart I have freely offered all these things, and now I have seen your people, who are present here, </a:t>
            </a:r>
            <a:r>
              <a:rPr lang="en-US" sz="3600" b="1" u="sng" dirty="0">
                <a:solidFill>
                  <a:schemeClr val="accent1">
                    <a:lumMod val="60000"/>
                    <a:lumOff val="40000"/>
                  </a:schemeClr>
                </a:solidFill>
              </a:rPr>
              <a:t>offering freely and joyously </a:t>
            </a:r>
            <a:r>
              <a:rPr lang="en-US" sz="3600" b="1" dirty="0"/>
              <a:t>to you.</a:t>
            </a:r>
          </a:p>
        </p:txBody>
      </p:sp>
    </p:spTree>
    <p:extLst>
      <p:ext uri="{BB962C8B-B14F-4D97-AF65-F5344CB8AC3E}">
        <p14:creationId xmlns:p14="http://schemas.microsoft.com/office/powerpoint/2010/main" val="8722551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87D0E2-1D0F-3C0D-264F-B321F5D1DA7F}"/>
              </a:ext>
            </a:extLst>
          </p:cNvPr>
          <p:cNvSpPr>
            <a:spLocks noGrp="1"/>
          </p:cNvSpPr>
          <p:nvPr>
            <p:ph idx="1"/>
          </p:nvPr>
        </p:nvSpPr>
        <p:spPr>
          <a:xfrm>
            <a:off x="55417" y="134678"/>
            <a:ext cx="12086964" cy="6723322"/>
          </a:xfrm>
        </p:spPr>
        <p:txBody>
          <a:bodyPr>
            <a:normAutofit/>
          </a:bodyPr>
          <a:lstStyle/>
          <a:p>
            <a:r>
              <a:rPr lang="zh-CN" altLang="en-US" sz="3200" b="1" dirty="0"/>
              <a:t>另外，个人的七大好处</a:t>
            </a:r>
            <a:r>
              <a:rPr lang="en-US" altLang="zh-CN" sz="3200" b="1" dirty="0"/>
              <a:t>Seven personal benefits:</a:t>
            </a:r>
          </a:p>
          <a:p>
            <a:r>
              <a:rPr lang="en-US" altLang="zh-CN" sz="3200" b="1" dirty="0"/>
              <a:t>1 </a:t>
            </a:r>
            <a:r>
              <a:rPr lang="zh-CN" altLang="en-US" sz="3200" b="1" dirty="0"/>
              <a:t>荣耀神、让神喜悦</a:t>
            </a:r>
            <a:r>
              <a:rPr lang="en-US" altLang="zh-CN" sz="3200" b="1" dirty="0"/>
              <a:t>Glorifies and pleases God</a:t>
            </a:r>
          </a:p>
          <a:p>
            <a:r>
              <a:rPr lang="en-US" altLang="zh-CN" sz="3200" b="1" dirty="0"/>
              <a:t>2. </a:t>
            </a:r>
            <a:r>
              <a:rPr lang="zh-CN" altLang="en-US" sz="3200" b="1" dirty="0"/>
              <a:t>帮我们确认我们的心在哪里。</a:t>
            </a:r>
            <a:r>
              <a:rPr lang="en-US" altLang="zh-CN" sz="3200" b="1" dirty="0"/>
              <a:t>Help us identify where our hearts are</a:t>
            </a:r>
          </a:p>
          <a:p>
            <a:r>
              <a:rPr lang="en-US" altLang="zh-CN" sz="3200" b="1" dirty="0"/>
              <a:t>3 </a:t>
            </a:r>
            <a:r>
              <a:rPr lang="zh-CN" altLang="en-US" sz="3200" b="1" dirty="0"/>
              <a:t>避免我们成为第三种土壤。</a:t>
            </a:r>
            <a:r>
              <a:rPr lang="en-US" altLang="zh-CN" sz="3200" b="1" dirty="0"/>
              <a:t>Avoid us becoming a third soil</a:t>
            </a:r>
          </a:p>
          <a:p>
            <a:r>
              <a:rPr lang="en-US" altLang="zh-CN" sz="3200" b="1" dirty="0"/>
              <a:t>4 </a:t>
            </a:r>
            <a:r>
              <a:rPr lang="zh-CN" altLang="en-US" sz="3200" b="1" dirty="0"/>
              <a:t>把孩子领到主的面前</a:t>
            </a:r>
            <a:r>
              <a:rPr lang="en-US" altLang="zh-CN" sz="3200" b="1" dirty="0"/>
              <a:t>Lead our children to the Lord.</a:t>
            </a:r>
          </a:p>
          <a:p>
            <a:r>
              <a:rPr lang="en-US" altLang="zh-CN" sz="3200" b="1" dirty="0"/>
              <a:t>5 </a:t>
            </a:r>
            <a:r>
              <a:rPr lang="zh-CN" altLang="en-US" sz="3200" b="1" dirty="0"/>
              <a:t>在神的圣工上有份。</a:t>
            </a:r>
            <a:r>
              <a:rPr lang="en-US" altLang="zh-CN" sz="3200" b="1" dirty="0"/>
              <a:t>To have a part in God's holy work</a:t>
            </a:r>
          </a:p>
          <a:p>
            <a:r>
              <a:rPr lang="en-US" altLang="zh-CN" sz="3200" b="1" dirty="0"/>
              <a:t>6 </a:t>
            </a:r>
            <a:r>
              <a:rPr lang="zh-CN" altLang="en-US" sz="3200" b="1" dirty="0"/>
              <a:t>见证神的祝福 </a:t>
            </a:r>
            <a:r>
              <a:rPr lang="en-US" altLang="zh-CN" sz="3200" b="1" dirty="0"/>
              <a:t>Witness to God's blessings</a:t>
            </a:r>
          </a:p>
          <a:p>
            <a:r>
              <a:rPr lang="en-US" altLang="zh-CN" sz="3200" b="1" dirty="0"/>
              <a:t>7 </a:t>
            </a:r>
            <a:r>
              <a:rPr lang="zh-CN" altLang="en-US" sz="3200" b="1" dirty="0"/>
              <a:t>什一奉献改变消费习惯。</a:t>
            </a:r>
            <a:r>
              <a:rPr lang="en-US" altLang="zh-CN" sz="3200" b="1" dirty="0"/>
              <a:t>Tithing changes spending habits.</a:t>
            </a:r>
            <a:endParaRPr lang="en-US" sz="3200" b="1" dirty="0"/>
          </a:p>
        </p:txBody>
      </p:sp>
    </p:spTree>
    <p:extLst>
      <p:ext uri="{BB962C8B-B14F-4D97-AF65-F5344CB8AC3E}">
        <p14:creationId xmlns:p14="http://schemas.microsoft.com/office/powerpoint/2010/main" val="3676690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8B4960-3EEE-9239-76AB-D4F6A65E3D9A}"/>
              </a:ext>
            </a:extLst>
          </p:cNvPr>
          <p:cNvSpPr>
            <a:spLocks noGrp="1"/>
          </p:cNvSpPr>
          <p:nvPr>
            <p:ph idx="1"/>
          </p:nvPr>
        </p:nvSpPr>
        <p:spPr>
          <a:xfrm>
            <a:off x="103909" y="103909"/>
            <a:ext cx="11977255" cy="6754091"/>
          </a:xfrm>
        </p:spPr>
        <p:txBody>
          <a:bodyPr>
            <a:normAutofit fontScale="92500" lnSpcReduction="10000"/>
          </a:bodyPr>
          <a:lstStyle/>
          <a:p>
            <a:pPr marL="0" marR="0">
              <a:spcBef>
                <a:spcPts val="0"/>
              </a:spcBef>
              <a:spcAft>
                <a:spcPts val="0"/>
              </a:spcAft>
            </a:pPr>
            <a:r>
              <a:rPr lang="zh-CN" altLang="en-US" sz="4000" b="1" dirty="0">
                <a:effectLst/>
                <a:latin typeface="Times New Roman" panose="02020603050405020304" pitchFamily="18" charset="0"/>
                <a:ea typeface="SimSun" panose="02010600030101010101" pitchFamily="2" charset="-122"/>
              </a:rPr>
              <a:t>以赛亚</a:t>
            </a:r>
          </a:p>
          <a:p>
            <a:pPr marL="0" marR="0">
              <a:spcBef>
                <a:spcPts val="0"/>
              </a:spcBef>
              <a:spcAft>
                <a:spcPts val="0"/>
              </a:spcAft>
            </a:pPr>
            <a:r>
              <a:rPr lang="en-US" altLang="zh-CN" sz="4000" b="1" dirty="0">
                <a:effectLst/>
                <a:latin typeface="Times New Roman" panose="02020603050405020304" pitchFamily="18" charset="0"/>
                <a:ea typeface="SimSun" panose="02010600030101010101" pitchFamily="2" charset="-122"/>
              </a:rPr>
              <a:t>29:13 </a:t>
            </a:r>
            <a:r>
              <a:rPr lang="zh-CN" altLang="en-US" sz="4000" b="1" dirty="0">
                <a:effectLst/>
                <a:latin typeface="Times New Roman" panose="02020603050405020304" pitchFamily="18" charset="0"/>
                <a:ea typeface="SimSun" panose="02010600030101010101" pitchFamily="2" charset="-122"/>
              </a:rPr>
              <a:t>主 说 ， 因 为 这 百 姓 亲 近 我 ， 用 嘴 唇 尊 敬 我 ， 心 却 远 离 我 。 </a:t>
            </a:r>
          </a:p>
          <a:p>
            <a:pPr marL="0" marR="0">
              <a:spcBef>
                <a:spcPts val="0"/>
              </a:spcBef>
              <a:spcAft>
                <a:spcPts val="0"/>
              </a:spcAft>
            </a:pPr>
            <a:r>
              <a:rPr lang="en-US" altLang="zh-CN" sz="4000" b="1" dirty="0">
                <a:effectLst/>
                <a:latin typeface="Times New Roman" panose="02020603050405020304" pitchFamily="18" charset="0"/>
                <a:ea typeface="SimSun" panose="02010600030101010101" pitchFamily="2" charset="-122"/>
              </a:rPr>
              <a:t>And the Lord said: “Because this people draw near with their mouth and honor me with their lips,     while their hearts are far from me</a:t>
            </a:r>
          </a:p>
          <a:p>
            <a:pPr marL="0" marR="0">
              <a:spcBef>
                <a:spcPts val="0"/>
              </a:spcBef>
              <a:spcAft>
                <a:spcPts val="0"/>
              </a:spcAft>
            </a:pPr>
            <a:endParaRPr lang="en-US" altLang="zh-TW" sz="4000" b="1" dirty="0">
              <a:effectLst/>
              <a:latin typeface="Times New Roman" panose="02020603050405020304" pitchFamily="18" charset="0"/>
              <a:ea typeface="SimSun" panose="02010600030101010101" pitchFamily="2" charset="-122"/>
            </a:endParaRPr>
          </a:p>
          <a:p>
            <a:pPr marL="0" marR="0">
              <a:spcBef>
                <a:spcPts val="0"/>
              </a:spcBef>
              <a:spcAft>
                <a:spcPts val="0"/>
              </a:spcAft>
            </a:pPr>
            <a:r>
              <a:rPr lang="zh-CN" altLang="en-US" sz="4000" b="1" dirty="0">
                <a:effectLst/>
                <a:latin typeface="Times New Roman" panose="02020603050405020304" pitchFamily="18" charset="0"/>
                <a:ea typeface="SimSun" panose="02010600030101010101" pitchFamily="2" charset="-122"/>
              </a:rPr>
              <a:t>太 </a:t>
            </a:r>
            <a:r>
              <a:rPr lang="en-US" altLang="zh-TW" sz="4000" b="1" dirty="0">
                <a:effectLst/>
                <a:latin typeface="Times New Roman" panose="02020603050405020304" pitchFamily="18" charset="0"/>
                <a:ea typeface="SimSun" panose="02010600030101010101" pitchFamily="2" charset="-122"/>
              </a:rPr>
              <a:t>Matt 6:21	</a:t>
            </a:r>
          </a:p>
          <a:p>
            <a:pPr marL="0" marR="0">
              <a:spcBef>
                <a:spcPts val="0"/>
              </a:spcBef>
              <a:spcAft>
                <a:spcPts val="0"/>
              </a:spcAft>
            </a:pPr>
            <a:r>
              <a:rPr lang="zh-CN" altLang="en-US" sz="4000" b="1" dirty="0">
                <a:effectLst/>
                <a:latin typeface="Times New Roman" panose="02020603050405020304" pitchFamily="18" charset="0"/>
                <a:ea typeface="SimSun" panose="02010600030101010101" pitchFamily="2" charset="-122"/>
              </a:rPr>
              <a:t>因 为 你 的 财 宝 在 哪 里 ， 你 的 心 也 在 哪 里 。</a:t>
            </a:r>
          </a:p>
          <a:p>
            <a:pPr marL="0" marR="0">
              <a:spcBef>
                <a:spcPts val="0"/>
              </a:spcBef>
              <a:spcAft>
                <a:spcPts val="0"/>
              </a:spcAft>
            </a:pPr>
            <a:r>
              <a:rPr lang="en-US" altLang="zh-TW" sz="4000" b="1" dirty="0">
                <a:effectLst/>
                <a:latin typeface="Times New Roman" panose="02020603050405020304" pitchFamily="18" charset="0"/>
                <a:ea typeface="SimSun" panose="02010600030101010101" pitchFamily="2" charset="-122"/>
              </a:rPr>
              <a:t>For where your treasure is, there your heart will be also.</a:t>
            </a:r>
          </a:p>
        </p:txBody>
      </p:sp>
    </p:spTree>
    <p:extLst>
      <p:ext uri="{BB962C8B-B14F-4D97-AF65-F5344CB8AC3E}">
        <p14:creationId xmlns:p14="http://schemas.microsoft.com/office/powerpoint/2010/main" val="41943106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90055" y="159328"/>
            <a:ext cx="12018818" cy="6511636"/>
          </a:xfrm>
        </p:spPr>
        <p:txBody>
          <a:bodyPr>
            <a:noAutofit/>
          </a:bodyPr>
          <a:lstStyle/>
          <a:p>
            <a:pPr marL="0" marR="0">
              <a:spcBef>
                <a:spcPts val="0"/>
              </a:spcBef>
              <a:spcAft>
                <a:spcPts val="0"/>
              </a:spcAft>
            </a:pPr>
            <a:r>
              <a:rPr lang="zh-CN" altLang="en-US" sz="3600" b="1" dirty="0">
                <a:effectLst/>
                <a:latin typeface="Times New Roman" panose="02020603050405020304" pitchFamily="18" charset="0"/>
                <a:ea typeface="SimSun" panose="02010600030101010101" pitchFamily="2" charset="-122"/>
              </a:rPr>
              <a:t>太 </a:t>
            </a:r>
            <a:r>
              <a:rPr lang="en-US" altLang="zh-CN" sz="3600" b="1" dirty="0">
                <a:effectLst/>
                <a:latin typeface="Times New Roman" panose="02020603050405020304" pitchFamily="18" charset="0"/>
                <a:ea typeface="SimSun" panose="02010600030101010101" pitchFamily="2" charset="-122"/>
              </a:rPr>
              <a:t>Matt 6:19	</a:t>
            </a:r>
            <a:r>
              <a:rPr lang="zh-CN" altLang="en-US" sz="3600" b="1" dirty="0">
                <a:effectLst/>
                <a:latin typeface="Times New Roman" panose="02020603050405020304" pitchFamily="18" charset="0"/>
                <a:ea typeface="SimSun" panose="02010600030101010101" pitchFamily="2" charset="-122"/>
              </a:rPr>
              <a:t>不 要 为 自 己 积 攒 财 宝 在 地 上 ， 地 上 有 虫 子 咬 ， 能 锈 坏 ， 也 有 贼 挖 窟 窿 来 偷 。</a:t>
            </a:r>
          </a:p>
          <a:p>
            <a:pPr marL="0" marR="0">
              <a:spcBef>
                <a:spcPts val="0"/>
              </a:spcBef>
              <a:spcAft>
                <a:spcPts val="0"/>
              </a:spcAft>
            </a:pPr>
            <a:r>
              <a:rPr lang="en-US" altLang="zh-CN" sz="3600" b="1" dirty="0">
                <a:effectLst/>
                <a:latin typeface="Times New Roman" panose="02020603050405020304" pitchFamily="18" charset="0"/>
                <a:ea typeface="SimSun" panose="02010600030101010101" pitchFamily="2" charset="-122"/>
              </a:rPr>
              <a:t>Do not lay up for yourselves treasures on earth, where moth and rust[e] destroy and where thieves break in and steal,</a:t>
            </a:r>
          </a:p>
          <a:p>
            <a:pPr marL="0" marR="0">
              <a:spcBef>
                <a:spcPts val="0"/>
              </a:spcBef>
              <a:spcAft>
                <a:spcPts val="0"/>
              </a:spcAft>
            </a:pPr>
            <a:r>
              <a:rPr lang="en-US" altLang="zh-CN" sz="3600" b="1" dirty="0">
                <a:effectLst/>
                <a:latin typeface="Times New Roman" panose="02020603050405020304" pitchFamily="18" charset="0"/>
                <a:ea typeface="SimSun" panose="02010600030101010101" pitchFamily="2" charset="-122"/>
              </a:rPr>
              <a:t>6:20	</a:t>
            </a:r>
            <a:r>
              <a:rPr lang="zh-CN" altLang="en-US" sz="3600" b="1" dirty="0">
                <a:effectLst/>
                <a:latin typeface="Times New Roman" panose="02020603050405020304" pitchFamily="18" charset="0"/>
                <a:ea typeface="SimSun" panose="02010600030101010101" pitchFamily="2" charset="-122"/>
              </a:rPr>
              <a:t>只 要 积 攒 财 宝 在 天 上 ， 天 上 没 有 虫 子 咬 ， 不 能 锈 坏 ， 也 没 有 贼 挖 窟 窿 来 偷 。</a:t>
            </a:r>
          </a:p>
          <a:p>
            <a:pPr marL="0" marR="0">
              <a:spcBef>
                <a:spcPts val="0"/>
              </a:spcBef>
              <a:spcAft>
                <a:spcPts val="0"/>
              </a:spcAft>
            </a:pPr>
            <a:r>
              <a:rPr lang="en-US" altLang="zh-CN" sz="3600" b="1" dirty="0">
                <a:effectLst/>
                <a:latin typeface="Times New Roman" panose="02020603050405020304" pitchFamily="18" charset="0"/>
                <a:ea typeface="SimSun" panose="02010600030101010101" pitchFamily="2" charset="-122"/>
              </a:rPr>
              <a:t>but lay up for yourselves treasures in heaven, where neither moth nor rust destroys and where thieves do not break in and steal.</a:t>
            </a:r>
          </a:p>
        </p:txBody>
      </p:sp>
    </p:spTree>
    <p:extLst>
      <p:ext uri="{BB962C8B-B14F-4D97-AF65-F5344CB8AC3E}">
        <p14:creationId xmlns:p14="http://schemas.microsoft.com/office/powerpoint/2010/main" val="344317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任意多边形 6">
            <a:extLst>
              <a:ext uri="{FF2B5EF4-FFF2-40B4-BE49-F238E27FC236}">
                <a16:creationId xmlns:a16="http://schemas.microsoft.com/office/drawing/2014/main" id="{693741DA-B16E-614E-82D5-091F062A2FF8}"/>
              </a:ext>
            </a:extLst>
          </p:cNvPr>
          <p:cNvSpPr/>
          <p:nvPr/>
        </p:nvSpPr>
        <p:spPr>
          <a:xfrm>
            <a:off x="0" y="5072"/>
            <a:ext cx="2030048" cy="1304919"/>
          </a:xfrm>
          <a:custGeom>
            <a:avLst/>
            <a:gdLst>
              <a:gd name="connsiteX0" fmla="*/ 0 w 3166257"/>
              <a:gd name="connsiteY0" fmla="*/ 0 h 2035277"/>
              <a:gd name="connsiteX1" fmla="*/ 3166257 w 3166257"/>
              <a:gd name="connsiteY1" fmla="*/ 0 h 2035277"/>
              <a:gd name="connsiteX2" fmla="*/ 2196901 w 3166257"/>
              <a:gd name="connsiteY2" fmla="*/ 1850591 h 2035277"/>
              <a:gd name="connsiteX3" fmla="*/ 22136 w 3166257"/>
              <a:gd name="connsiteY3" fmla="*/ 1847211 h 2035277"/>
              <a:gd name="connsiteX4" fmla="*/ 10470 w 3166257"/>
              <a:gd name="connsiteY4" fmla="*/ 1849095 h 2035277"/>
              <a:gd name="connsiteX5" fmla="*/ 7332 w 3166257"/>
              <a:gd name="connsiteY5" fmla="*/ 1849601 h 2035277"/>
              <a:gd name="connsiteX6" fmla="*/ 0 w 3166257"/>
              <a:gd name="connsiteY6" fmla="*/ 1855229 h 2035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66257" h="2035277">
                <a:moveTo>
                  <a:pt x="0" y="0"/>
                </a:moveTo>
                <a:lnTo>
                  <a:pt x="3166257" y="0"/>
                </a:lnTo>
                <a:cubicBezTo>
                  <a:pt x="2972489" y="797749"/>
                  <a:pt x="2984342" y="1400699"/>
                  <a:pt x="2196901" y="1850591"/>
                </a:cubicBezTo>
                <a:cubicBezTo>
                  <a:pt x="1458674" y="2272365"/>
                  <a:pt x="206365" y="1838542"/>
                  <a:pt x="22136" y="1847211"/>
                </a:cubicBezTo>
                <a:lnTo>
                  <a:pt x="10470" y="1849095"/>
                </a:lnTo>
                <a:lnTo>
                  <a:pt x="7332" y="1849601"/>
                </a:lnTo>
                <a:cubicBezTo>
                  <a:pt x="3623" y="1850921"/>
                  <a:pt x="1160" y="1852781"/>
                  <a:pt x="0" y="1855229"/>
                </a:cubicBezTo>
                <a:close/>
              </a:path>
            </a:pathLst>
          </a:custGeom>
          <a:solidFill>
            <a:srgbClr val="FB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7" name="woman-searching-job-verified-symbol_52858">
            <a:extLst>
              <a:ext uri="{FF2B5EF4-FFF2-40B4-BE49-F238E27FC236}">
                <a16:creationId xmlns:a16="http://schemas.microsoft.com/office/drawing/2014/main" id="{E1B02373-1817-6049-B473-21A381AF8715}"/>
              </a:ext>
            </a:extLst>
          </p:cNvPr>
          <p:cNvSpPr>
            <a:spLocks noChangeAspect="1"/>
          </p:cNvSpPr>
          <p:nvPr/>
        </p:nvSpPr>
        <p:spPr bwMode="auto">
          <a:xfrm>
            <a:off x="6760573" y="5002109"/>
            <a:ext cx="472047" cy="473256"/>
          </a:xfrm>
          <a:custGeom>
            <a:avLst/>
            <a:gdLst>
              <a:gd name="connsiteX0" fmla="*/ 283655 w 606580"/>
              <a:gd name="connsiteY0" fmla="*/ 180789 h 608133"/>
              <a:gd name="connsiteX1" fmla="*/ 463969 w 606580"/>
              <a:gd name="connsiteY1" fmla="*/ 329895 h 608133"/>
              <a:gd name="connsiteX2" fmla="*/ 467288 w 606580"/>
              <a:gd name="connsiteY2" fmla="*/ 329803 h 608133"/>
              <a:gd name="connsiteX3" fmla="*/ 606580 w 606580"/>
              <a:gd name="connsiteY3" fmla="*/ 468968 h 608133"/>
              <a:gd name="connsiteX4" fmla="*/ 467288 w 606580"/>
              <a:gd name="connsiteY4" fmla="*/ 608133 h 608133"/>
              <a:gd name="connsiteX5" fmla="*/ 92278 w 606580"/>
              <a:gd name="connsiteY5" fmla="*/ 608133 h 608133"/>
              <a:gd name="connsiteX6" fmla="*/ 0 w 606580"/>
              <a:gd name="connsiteY6" fmla="*/ 508177 h 608133"/>
              <a:gd name="connsiteX7" fmla="*/ 100113 w 606580"/>
              <a:gd name="connsiteY7" fmla="*/ 408221 h 608133"/>
              <a:gd name="connsiteX8" fmla="*/ 105829 w 606580"/>
              <a:gd name="connsiteY8" fmla="*/ 408774 h 608133"/>
              <a:gd name="connsiteX9" fmla="*/ 100113 w 606580"/>
              <a:gd name="connsiteY9" fmla="*/ 364042 h 608133"/>
              <a:gd name="connsiteX10" fmla="*/ 283655 w 606580"/>
              <a:gd name="connsiteY10" fmla="*/ 180789 h 608133"/>
              <a:gd name="connsiteX11" fmla="*/ 399230 w 606580"/>
              <a:gd name="connsiteY11" fmla="*/ 97945 h 608133"/>
              <a:gd name="connsiteX12" fmla="*/ 506377 w 606580"/>
              <a:gd name="connsiteY12" fmla="*/ 204910 h 608133"/>
              <a:gd name="connsiteX13" fmla="*/ 476133 w 606580"/>
              <a:gd name="connsiteY13" fmla="*/ 235195 h 608133"/>
              <a:gd name="connsiteX14" fmla="*/ 445888 w 606580"/>
              <a:gd name="connsiteY14" fmla="*/ 204910 h 608133"/>
              <a:gd name="connsiteX15" fmla="*/ 399230 w 606580"/>
              <a:gd name="connsiteY15" fmla="*/ 158424 h 608133"/>
              <a:gd name="connsiteX16" fmla="*/ 368986 w 606580"/>
              <a:gd name="connsiteY16" fmla="*/ 128230 h 608133"/>
              <a:gd name="connsiteX17" fmla="*/ 399230 w 606580"/>
              <a:gd name="connsiteY17" fmla="*/ 97945 h 608133"/>
              <a:gd name="connsiteX18" fmla="*/ 403459 w 606580"/>
              <a:gd name="connsiteY18" fmla="*/ 0 h 608133"/>
              <a:gd name="connsiteX19" fmla="*/ 403552 w 606580"/>
              <a:gd name="connsiteY19" fmla="*/ 0 h 608133"/>
              <a:gd name="connsiteX20" fmla="*/ 604533 w 606580"/>
              <a:gd name="connsiteY20" fmla="*/ 200633 h 608133"/>
              <a:gd name="connsiteX21" fmla="*/ 574294 w 606580"/>
              <a:gd name="connsiteY21" fmla="*/ 230820 h 608133"/>
              <a:gd name="connsiteX22" fmla="*/ 574201 w 606580"/>
              <a:gd name="connsiteY22" fmla="*/ 230820 h 608133"/>
              <a:gd name="connsiteX23" fmla="*/ 543962 w 606580"/>
              <a:gd name="connsiteY23" fmla="*/ 200633 h 608133"/>
              <a:gd name="connsiteX24" fmla="*/ 403552 w 606580"/>
              <a:gd name="connsiteY24" fmla="*/ 60466 h 608133"/>
              <a:gd name="connsiteX25" fmla="*/ 403459 w 606580"/>
              <a:gd name="connsiteY25" fmla="*/ 60466 h 608133"/>
              <a:gd name="connsiteX26" fmla="*/ 373220 w 606580"/>
              <a:gd name="connsiteY26" fmla="*/ 30187 h 608133"/>
              <a:gd name="connsiteX27" fmla="*/ 403459 w 606580"/>
              <a:gd name="connsiteY27" fmla="*/ 0 h 608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06580" h="608133">
                <a:moveTo>
                  <a:pt x="283655" y="180789"/>
                </a:moveTo>
                <a:cubicBezTo>
                  <a:pt x="373351" y="180789"/>
                  <a:pt x="447929" y="245034"/>
                  <a:pt x="463969" y="329895"/>
                </a:cubicBezTo>
                <a:cubicBezTo>
                  <a:pt x="465075" y="329895"/>
                  <a:pt x="466089" y="329803"/>
                  <a:pt x="467288" y="329803"/>
                </a:cubicBezTo>
                <a:cubicBezTo>
                  <a:pt x="544263" y="329803"/>
                  <a:pt x="606580" y="392022"/>
                  <a:pt x="606580" y="468968"/>
                </a:cubicBezTo>
                <a:cubicBezTo>
                  <a:pt x="606580" y="545730"/>
                  <a:pt x="544263" y="608133"/>
                  <a:pt x="467288" y="608133"/>
                </a:cubicBezTo>
                <a:lnTo>
                  <a:pt x="92278" y="608133"/>
                </a:lnTo>
                <a:cubicBezTo>
                  <a:pt x="40101" y="604636"/>
                  <a:pt x="0" y="561101"/>
                  <a:pt x="0" y="508177"/>
                </a:cubicBezTo>
                <a:cubicBezTo>
                  <a:pt x="0" y="452953"/>
                  <a:pt x="44802" y="408221"/>
                  <a:pt x="100113" y="408221"/>
                </a:cubicBezTo>
                <a:cubicBezTo>
                  <a:pt x="102049" y="408221"/>
                  <a:pt x="103893" y="408589"/>
                  <a:pt x="105829" y="408774"/>
                </a:cubicBezTo>
                <a:cubicBezTo>
                  <a:pt x="102234" y="394415"/>
                  <a:pt x="100113" y="379505"/>
                  <a:pt x="100113" y="364042"/>
                </a:cubicBezTo>
                <a:cubicBezTo>
                  <a:pt x="100113" y="262797"/>
                  <a:pt x="182251" y="180789"/>
                  <a:pt x="283655" y="180789"/>
                </a:cubicBezTo>
                <a:close/>
                <a:moveTo>
                  <a:pt x="399230" y="97945"/>
                </a:moveTo>
                <a:cubicBezTo>
                  <a:pt x="458336" y="97945"/>
                  <a:pt x="506377" y="145997"/>
                  <a:pt x="506377" y="204910"/>
                </a:cubicBezTo>
                <a:cubicBezTo>
                  <a:pt x="506377" y="221664"/>
                  <a:pt x="492822" y="235195"/>
                  <a:pt x="476133" y="235195"/>
                </a:cubicBezTo>
                <a:cubicBezTo>
                  <a:pt x="459443" y="235195"/>
                  <a:pt x="445888" y="221664"/>
                  <a:pt x="445888" y="204910"/>
                </a:cubicBezTo>
                <a:cubicBezTo>
                  <a:pt x="445888" y="179227"/>
                  <a:pt x="424957" y="158424"/>
                  <a:pt x="399230" y="158424"/>
                </a:cubicBezTo>
                <a:cubicBezTo>
                  <a:pt x="382541" y="158424"/>
                  <a:pt x="368986" y="144892"/>
                  <a:pt x="368986" y="128230"/>
                </a:cubicBezTo>
                <a:cubicBezTo>
                  <a:pt x="368986" y="111477"/>
                  <a:pt x="382541" y="97945"/>
                  <a:pt x="399230" y="97945"/>
                </a:cubicBezTo>
                <a:close/>
                <a:moveTo>
                  <a:pt x="403459" y="0"/>
                </a:moveTo>
                <a:lnTo>
                  <a:pt x="403552" y="0"/>
                </a:lnTo>
                <a:cubicBezTo>
                  <a:pt x="514276" y="0"/>
                  <a:pt x="604441" y="90009"/>
                  <a:pt x="604533" y="200633"/>
                </a:cubicBezTo>
                <a:cubicBezTo>
                  <a:pt x="604533" y="217291"/>
                  <a:pt x="590981" y="230820"/>
                  <a:pt x="574294" y="230820"/>
                </a:cubicBezTo>
                <a:lnTo>
                  <a:pt x="574201" y="230820"/>
                </a:lnTo>
                <a:cubicBezTo>
                  <a:pt x="557514" y="230820"/>
                  <a:pt x="543962" y="217291"/>
                  <a:pt x="543962" y="200633"/>
                </a:cubicBezTo>
                <a:cubicBezTo>
                  <a:pt x="543962" y="123325"/>
                  <a:pt x="480902" y="60466"/>
                  <a:pt x="403552" y="60466"/>
                </a:cubicBezTo>
                <a:lnTo>
                  <a:pt x="403459" y="60466"/>
                </a:lnTo>
                <a:cubicBezTo>
                  <a:pt x="386772" y="60466"/>
                  <a:pt x="373220" y="46937"/>
                  <a:pt x="373220" y="30187"/>
                </a:cubicBezTo>
                <a:cubicBezTo>
                  <a:pt x="373220" y="13529"/>
                  <a:pt x="386772" y="0"/>
                  <a:pt x="403459" y="0"/>
                </a:cubicBezTo>
                <a:close/>
              </a:path>
            </a:pathLst>
          </a:custGeom>
          <a:solidFill>
            <a:schemeClr val="bg1"/>
          </a:solidFill>
          <a:ln>
            <a:noFill/>
          </a:ln>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cxnSp>
        <p:nvCxnSpPr>
          <p:cNvPr id="9" name="直接连接符 18">
            <a:extLst>
              <a:ext uri="{FF2B5EF4-FFF2-40B4-BE49-F238E27FC236}">
                <a16:creationId xmlns:a16="http://schemas.microsoft.com/office/drawing/2014/main" id="{BFD11860-883F-9840-88E0-47DDF8A3B528}"/>
              </a:ext>
            </a:extLst>
          </p:cNvPr>
          <p:cNvCxnSpPr/>
          <p:nvPr/>
        </p:nvCxnSpPr>
        <p:spPr>
          <a:xfrm>
            <a:off x="7980813" y="4572043"/>
            <a:ext cx="0" cy="129432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任意多边形 5">
            <a:extLst>
              <a:ext uri="{FF2B5EF4-FFF2-40B4-BE49-F238E27FC236}">
                <a16:creationId xmlns:a16="http://schemas.microsoft.com/office/drawing/2014/main" id="{BBC4EA24-0723-D146-A7AD-941C19239C55}"/>
              </a:ext>
            </a:extLst>
          </p:cNvPr>
          <p:cNvSpPr/>
          <p:nvPr/>
        </p:nvSpPr>
        <p:spPr>
          <a:xfrm>
            <a:off x="7644894" y="4277032"/>
            <a:ext cx="4547106" cy="2591781"/>
          </a:xfrm>
          <a:custGeom>
            <a:avLst/>
            <a:gdLst>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632148 w 6764594"/>
              <a:gd name="connsiteY13" fmla="*/ 3328986 h 3743629"/>
              <a:gd name="connsiteX14" fmla="*/ 6018238 w 6764594"/>
              <a:gd name="connsiteY14" fmla="*/ 2298303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632148 w 6764594"/>
              <a:gd name="connsiteY13" fmla="*/ 3328986 h 3743629"/>
              <a:gd name="connsiteX14" fmla="*/ 5713952 w 6764594"/>
              <a:gd name="connsiteY14" fmla="*/ 1830164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632148 w 6764594"/>
              <a:gd name="connsiteY13" fmla="*/ 3328986 h 3743629"/>
              <a:gd name="connsiteX14" fmla="*/ 5713952 w 6764594"/>
              <a:gd name="connsiteY14" fmla="*/ 1830164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632148 w 6764594"/>
              <a:gd name="connsiteY13" fmla="*/ 3328986 h 3743629"/>
              <a:gd name="connsiteX14" fmla="*/ 5713952 w 6764594"/>
              <a:gd name="connsiteY14" fmla="*/ 1830164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713952 w 6764594"/>
              <a:gd name="connsiteY14" fmla="*/ 1830164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713952 w 6764594"/>
              <a:gd name="connsiteY14" fmla="*/ 1830164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550107 w 6764594"/>
              <a:gd name="connsiteY14" fmla="*/ 1689722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550107 w 6764594"/>
              <a:gd name="connsiteY14" fmla="*/ 1689722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550107 w 6764594"/>
              <a:gd name="connsiteY14" fmla="*/ 1689722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550107 w 6764594"/>
              <a:gd name="connsiteY14" fmla="*/ 1689722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550107 w 6764594"/>
              <a:gd name="connsiteY14" fmla="*/ 1689722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550107 w 6764594"/>
              <a:gd name="connsiteY14" fmla="*/ 1689722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550107 w 6764594"/>
              <a:gd name="connsiteY14" fmla="*/ 1689722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550107 w 6764594"/>
              <a:gd name="connsiteY14" fmla="*/ 1689722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643739 w 6764594"/>
              <a:gd name="connsiteY14" fmla="*/ 1642908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643739 w 6764594"/>
              <a:gd name="connsiteY14" fmla="*/ 1642908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643739 w 6764594"/>
              <a:gd name="connsiteY14" fmla="*/ 1642908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643739 w 6764594"/>
              <a:gd name="connsiteY14" fmla="*/ 1642908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643739 w 6764594"/>
              <a:gd name="connsiteY14" fmla="*/ 1642908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643739 w 6764594"/>
              <a:gd name="connsiteY14" fmla="*/ 1642908 h 3743629"/>
              <a:gd name="connsiteX15" fmla="*/ 6764594 w 6764594"/>
              <a:gd name="connsiteY15" fmla="*/ 0 h 3743629"/>
              <a:gd name="connsiteX0" fmla="*/ 6764594 w 6764594"/>
              <a:gd name="connsiteY0" fmla="*/ 0 h 3743629"/>
              <a:gd name="connsiteX1" fmla="*/ 6764594 w 6764594"/>
              <a:gd name="connsiteY1" fmla="*/ 3743628 h 3743629"/>
              <a:gd name="connsiteX2" fmla="*/ 2 w 6764594"/>
              <a:gd name="connsiteY2" fmla="*/ 3743628 h 3743629"/>
              <a:gd name="connsiteX3" fmla="*/ 0 w 6764594"/>
              <a:gd name="connsiteY3" fmla="*/ 3743629 h 3743629"/>
              <a:gd name="connsiteX4" fmla="*/ 2 w 6764594"/>
              <a:gd name="connsiteY4" fmla="*/ 3743628 h 3743629"/>
              <a:gd name="connsiteX5" fmla="*/ 0 w 6764594"/>
              <a:gd name="connsiteY5" fmla="*/ 3743628 h 3743629"/>
              <a:gd name="connsiteX6" fmla="*/ 4 w 6764594"/>
              <a:gd name="connsiteY6" fmla="*/ 3743626 h 3743629"/>
              <a:gd name="connsiteX7" fmla="*/ 132341 w 6764594"/>
              <a:gd name="connsiteY7" fmla="*/ 3634057 h 3743629"/>
              <a:gd name="connsiteX8" fmla="*/ 681939 w 6764594"/>
              <a:gd name="connsiteY8" fmla="*/ 3328246 h 3743629"/>
              <a:gd name="connsiteX9" fmla="*/ 890809 w 6764594"/>
              <a:gd name="connsiteY9" fmla="*/ 3250642 h 3743629"/>
              <a:gd name="connsiteX10" fmla="*/ 890814 w 6764594"/>
              <a:gd name="connsiteY10" fmla="*/ 3250639 h 3743629"/>
              <a:gd name="connsiteX11" fmla="*/ 910212 w 6764594"/>
              <a:gd name="connsiteY11" fmla="*/ 3243431 h 3743629"/>
              <a:gd name="connsiteX12" fmla="*/ 1705957 w 6764594"/>
              <a:gd name="connsiteY12" fmla="*/ 3080200 h 3743629"/>
              <a:gd name="connsiteX13" fmla="*/ 4585338 w 6764594"/>
              <a:gd name="connsiteY13" fmla="*/ 3258765 h 3743629"/>
              <a:gd name="connsiteX14" fmla="*/ 5643739 w 6764594"/>
              <a:gd name="connsiteY14" fmla="*/ 1642908 h 3743629"/>
              <a:gd name="connsiteX15" fmla="*/ 6764594 w 6764594"/>
              <a:gd name="connsiteY15" fmla="*/ 0 h 3743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764594" h="3743629">
                <a:moveTo>
                  <a:pt x="6764594" y="0"/>
                </a:moveTo>
                <a:lnTo>
                  <a:pt x="6764594" y="3743628"/>
                </a:lnTo>
                <a:lnTo>
                  <a:pt x="2" y="3743628"/>
                </a:lnTo>
                <a:cubicBezTo>
                  <a:pt x="1" y="3743628"/>
                  <a:pt x="1" y="3743629"/>
                  <a:pt x="0" y="3743629"/>
                </a:cubicBezTo>
                <a:cubicBezTo>
                  <a:pt x="1" y="3743629"/>
                  <a:pt x="1" y="3743628"/>
                  <a:pt x="2" y="3743628"/>
                </a:cubicBezTo>
                <a:lnTo>
                  <a:pt x="0" y="3743628"/>
                </a:lnTo>
                <a:cubicBezTo>
                  <a:pt x="1" y="3743627"/>
                  <a:pt x="3" y="3743627"/>
                  <a:pt x="4" y="3743626"/>
                </a:cubicBezTo>
                <a:lnTo>
                  <a:pt x="132341" y="3634057"/>
                </a:lnTo>
                <a:cubicBezTo>
                  <a:pt x="278264" y="3524970"/>
                  <a:pt x="464067" y="3418764"/>
                  <a:pt x="681939" y="3328246"/>
                </a:cubicBezTo>
                <a:lnTo>
                  <a:pt x="890809" y="3250642"/>
                </a:lnTo>
                <a:cubicBezTo>
                  <a:pt x="890811" y="3250641"/>
                  <a:pt x="890812" y="3250640"/>
                  <a:pt x="890814" y="3250639"/>
                </a:cubicBezTo>
                <a:lnTo>
                  <a:pt x="910212" y="3243431"/>
                </a:lnTo>
                <a:cubicBezTo>
                  <a:pt x="1148597" y="3164795"/>
                  <a:pt x="1093436" y="3077644"/>
                  <a:pt x="1705957" y="3080200"/>
                </a:cubicBezTo>
                <a:cubicBezTo>
                  <a:pt x="2318478" y="3082756"/>
                  <a:pt x="3726181" y="3646557"/>
                  <a:pt x="4585338" y="3258765"/>
                </a:cubicBezTo>
                <a:cubicBezTo>
                  <a:pt x="5444495" y="2870973"/>
                  <a:pt x="5583301" y="2119593"/>
                  <a:pt x="5643739" y="1642908"/>
                </a:cubicBezTo>
                <a:cubicBezTo>
                  <a:pt x="5704177" y="1166223"/>
                  <a:pt x="5673997" y="261171"/>
                  <a:pt x="6764594" y="0"/>
                </a:cubicBezTo>
                <a:close/>
              </a:path>
            </a:pathLst>
          </a:custGeom>
          <a:solidFill>
            <a:srgbClr val="CC1E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4" name="文本框 3">
            <a:extLst>
              <a:ext uri="{FF2B5EF4-FFF2-40B4-BE49-F238E27FC236}">
                <a16:creationId xmlns:a16="http://schemas.microsoft.com/office/drawing/2014/main" id="{FDB64F8C-DFDA-134A-8A30-0F9BC5CF90BC}"/>
              </a:ext>
            </a:extLst>
          </p:cNvPr>
          <p:cNvSpPr txBox="1"/>
          <p:nvPr/>
        </p:nvSpPr>
        <p:spPr>
          <a:xfrm>
            <a:off x="8252460" y="-1485900"/>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zh-CN" altLang="en-US"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sp>
        <p:nvSpPr>
          <p:cNvPr id="6" name="文本框 5">
            <a:extLst>
              <a:ext uri="{FF2B5EF4-FFF2-40B4-BE49-F238E27FC236}">
                <a16:creationId xmlns:a16="http://schemas.microsoft.com/office/drawing/2014/main" id="{D8E940AD-53DB-B341-B394-789E62ADC182}"/>
              </a:ext>
            </a:extLst>
          </p:cNvPr>
          <p:cNvSpPr txBox="1"/>
          <p:nvPr/>
        </p:nvSpPr>
        <p:spPr>
          <a:xfrm>
            <a:off x="1828800" y="-1668780"/>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zh-CN" altLang="en-US"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sp>
        <p:nvSpPr>
          <p:cNvPr id="14" name="文本框 13">
            <a:extLst>
              <a:ext uri="{FF2B5EF4-FFF2-40B4-BE49-F238E27FC236}">
                <a16:creationId xmlns:a16="http://schemas.microsoft.com/office/drawing/2014/main" id="{BACCBCC2-30AF-9544-BD31-0A533701E572}"/>
              </a:ext>
            </a:extLst>
          </p:cNvPr>
          <p:cNvSpPr txBox="1"/>
          <p:nvPr/>
        </p:nvSpPr>
        <p:spPr>
          <a:xfrm>
            <a:off x="3429000" y="-1783080"/>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zh-CN" altLang="en-US"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sp>
        <p:nvSpPr>
          <p:cNvPr id="15" name="文本框 14">
            <a:extLst>
              <a:ext uri="{FF2B5EF4-FFF2-40B4-BE49-F238E27FC236}">
                <a16:creationId xmlns:a16="http://schemas.microsoft.com/office/drawing/2014/main" id="{D585095E-036A-B549-AB76-188A8694F61B}"/>
              </a:ext>
            </a:extLst>
          </p:cNvPr>
          <p:cNvSpPr txBox="1"/>
          <p:nvPr/>
        </p:nvSpPr>
        <p:spPr>
          <a:xfrm>
            <a:off x="548985" y="760685"/>
            <a:ext cx="11356144" cy="834074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5. Fifth: </a:t>
            </a:r>
            <a:r>
              <a:rPr kumimoji="0" lang="en-US" altLang="zh-CN" sz="28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To Build A</a:t>
            </a:r>
            <a:r>
              <a:rPr kumimoji="0" lang="zh-CN" altLang="en-US" sz="28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a:t>
            </a:r>
            <a:r>
              <a:rPr kumimoji="0" lang="en-US" altLang="zh-CN" sz="28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New American Chinese Churches (2024 -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prstClr val="black"/>
                </a:solidFill>
                <a:effectLst/>
                <a:uLnTx/>
                <a:uFillTx/>
                <a:latin typeface="等线 Light" panose="020F0302020204030204"/>
                <a:ea typeface="等线" panose="02010600030101010101" pitchFamily="2" charset="-122"/>
                <a:cs typeface="+mn-cs"/>
              </a:rPr>
              <a:t>    第五波：建立美國本土新的華裔教会</a:t>
            </a:r>
            <a:endParaRPr kumimoji="0" lang="zh-CN" altLang="zh-CN" sz="28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zh-CN" sz="28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a:t>
            </a:r>
            <a:r>
              <a:rPr kumimoji="0" lang="en-US" altLang="zh-CN" sz="28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a:t>
            </a:r>
            <a:r>
              <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1"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I. Strengths and Weaknesses of New Chinese Church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2400" b="1" i="0" u="none" strike="noStrike" kern="1200" cap="none" spc="0" normalizeH="0" baseline="0" noProof="0" dirty="0">
                <a:ln>
                  <a:noFill/>
                </a:ln>
                <a:solidFill>
                  <a:prstClr val="black"/>
                </a:solidFill>
                <a:effectLst/>
                <a:uLnTx/>
                <a:uFillTx/>
                <a:latin typeface="FangSong" panose="02010609060101010101" pitchFamily="49" charset="-122"/>
                <a:ea typeface="FangSong" panose="02010609060101010101" pitchFamily="49" charset="-122"/>
                <a:cs typeface="APPLE CHANCERY" panose="03020702040506060504" pitchFamily="66" charset="-79"/>
              </a:rPr>
              <a:t>     </a:t>
            </a:r>
            <a:r>
              <a:rPr kumimoji="0" lang="zh-TW" altLang="zh-CN" sz="2400" b="1" i="0" u="none" strike="noStrike" kern="1200" cap="none" spc="0" normalizeH="0" baseline="0" noProof="0" dirty="0">
                <a:ln>
                  <a:noFill/>
                </a:ln>
                <a:solidFill>
                  <a:prstClr val="black"/>
                </a:solidFill>
                <a:effectLst/>
                <a:uLnTx/>
                <a:uFillTx/>
                <a:latin typeface="FangSong" panose="02010609060101010101" pitchFamily="49" charset="-122"/>
                <a:ea typeface="FangSong" panose="02010609060101010101" pitchFamily="49" charset="-122"/>
                <a:cs typeface="+mn-cs"/>
              </a:rPr>
              <a:t>華人教會堅强與軟弱之處</a:t>
            </a:r>
            <a:r>
              <a:rPr kumimoji="0" lang="en-US" altLang="zh-CN" sz="2000" b="1"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a:t>
            </a:r>
            <a:endPar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2400" b="1" i="0" u="none" strike="noStrike" kern="1200" cap="none" spc="0" normalizeH="0" baseline="0" noProof="0" dirty="0">
                <a:ln>
                  <a:noFill/>
                </a:ln>
                <a:solidFill>
                  <a:prstClr val="black"/>
                </a:solidFill>
                <a:effectLst/>
                <a:uLnTx/>
                <a:uFillTx/>
                <a:latin typeface="FangSong" panose="02010609060101010101" pitchFamily="49" charset="-122"/>
                <a:ea typeface="FangSong" panose="02010609060101010101" pitchFamily="49" charset="-122"/>
                <a:cs typeface="+mn-cs"/>
              </a:rPr>
              <a:t>    </a:t>
            </a:r>
            <a:endParaRPr kumimoji="0" lang="en-US" altLang="zh-CN" sz="700" b="1"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1"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Weaknesses</a:t>
            </a:r>
            <a:r>
              <a:rPr kumimoji="0" lang="zh-CN" altLang="zh-CN" sz="3600" b="1" i="0" u="none" strike="noStrike" kern="1200" cap="none" spc="0" normalizeH="0" baseline="0" noProof="0" dirty="0">
                <a:ln>
                  <a:noFill/>
                </a:ln>
                <a:solidFill>
                  <a:prstClr val="black"/>
                </a:solidFill>
                <a:effectLst/>
                <a:uLnTx/>
                <a:uFillTx/>
                <a:latin typeface="FangSong" panose="02010609060101010101" pitchFamily="49" charset="-122"/>
                <a:ea typeface="FangSong" panose="02010609060101010101" pitchFamily="49" charset="-122"/>
                <a:cs typeface="+mn-cs"/>
              </a:rPr>
              <a:t>軟弱</a:t>
            </a:r>
            <a:r>
              <a:rPr kumimoji="0" lang="zh-CN" altLang="zh-CN" sz="2400" b="1" i="0" u="none" strike="noStrike" kern="1200" cap="none" spc="0" normalizeH="0" baseline="0" noProof="0" dirty="0">
                <a:ln>
                  <a:noFill/>
                </a:ln>
                <a:solidFill>
                  <a:prstClr val="black"/>
                </a:solidFill>
                <a:effectLst/>
                <a:uLnTx/>
                <a:uFillTx/>
                <a:latin typeface="FangSong" panose="02010609060101010101" pitchFamily="49" charset="-122"/>
                <a:ea typeface="FangSong" panose="02010609060101010101" pitchFamily="49" charset="-122"/>
                <a:cs typeface="+mn-cs"/>
              </a:rPr>
              <a:t>之處</a:t>
            </a:r>
            <a:endParaRPr kumimoji="0" lang="zh-CN" altLang="zh-CN" sz="2400" b="1" i="0" u="none" strike="noStrike" kern="1200" cap="none" spc="0" normalizeH="0" baseline="0" noProof="0" dirty="0">
              <a:ln>
                <a:noFill/>
              </a:ln>
              <a:solidFill>
                <a:prstClr val="black"/>
              </a:solidFill>
              <a:effectLst/>
              <a:uLnTx/>
              <a:uFillTx/>
              <a:latin typeface="FangSong" panose="02010609060101010101" pitchFamily="49" charset="-122"/>
              <a:ea typeface="FangSong" panose="02010609060101010101" pitchFamily="49"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1. The isolation with people who can speak Chinese Only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a:t>
            </a:r>
            <a:r>
              <a:rPr kumimoji="0" lang="zh-CN" altLang="en-US" sz="20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只限能说華语的人參加</a:t>
            </a:r>
            <a:endParaRPr kumimoji="0" lang="zh-CN" altLang="zh-CN" sz="20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2. Lack of volunteer workers, especially the children and youth workers.</a:t>
            </a:r>
            <a:endParaRPr kumimoji="0" lang="zh-CN"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a:t>
            </a:r>
            <a:r>
              <a:rPr kumimoji="0" lang="zh-CN" altLang="en-US" sz="20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青年和兒童事工許多</a:t>
            </a:r>
            <a:r>
              <a:rPr kumimoji="0" lang="zh-CN" altLang="zh-CN" sz="2000" b="1" i="0" u="none" strike="noStrike" kern="1200" cap="none" spc="0" normalizeH="0" baseline="0" noProof="0" dirty="0">
                <a:ln>
                  <a:noFill/>
                </a:ln>
                <a:solidFill>
                  <a:prstClr val="black"/>
                </a:solidFill>
                <a:effectLst/>
                <a:uLnTx/>
                <a:uFillTx/>
                <a:latin typeface="FangSong" panose="02010609060101010101" pitchFamily="49" charset="-122"/>
                <a:ea typeface="FangSong" panose="02010609060101010101" pitchFamily="49" charset="-122"/>
                <a:cs typeface="+mn-cs"/>
              </a:rPr>
              <a:t>軟弱之處</a:t>
            </a:r>
            <a:endParaRPr kumimoji="0" lang="en-US" altLang="zh-CN" sz="20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3. </a:t>
            </a:r>
            <a:r>
              <a:rPr kumimoji="0" lang="en-US" altLang="zh-CN" sz="40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Lack of Financial giving (the tithing)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0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           </a:t>
            </a:r>
            <a:r>
              <a:rPr kumimoji="0" lang="zh-CN" altLang="en-US" sz="4000" b="1"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rPr>
              <a:t>缺乏經費（十一奉獻不夠）</a:t>
            </a:r>
            <a:endParaRPr kumimoji="0" lang="zh-CN" altLang="zh-CN" sz="4000" b="1"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2400" b="1" i="0" u="none" strike="noStrike" kern="1200" cap="none" spc="0" normalizeH="0" baseline="0" noProof="0" dirty="0">
              <a:ln>
                <a:noFill/>
              </a:ln>
              <a:solidFill>
                <a:srgbClr val="CC1E23"/>
              </a:solidFill>
              <a:effectLst/>
              <a:uLnTx/>
              <a:uFillTx/>
              <a:latin typeface="zihun49hao-xiaoyaoxingshu" pitchFamily="2" charset="-122"/>
              <a:ea typeface="zihun49hao-xiaoyaoxingshu" pitchFamily="2" charset="-122"/>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2400" b="1" i="0" u="none" strike="noStrike" kern="1200" cap="none" spc="0" normalizeH="0" baseline="0" noProof="0" dirty="0">
              <a:ln>
                <a:noFill/>
              </a:ln>
              <a:solidFill>
                <a:srgbClr val="CC1E23"/>
              </a:solidFill>
              <a:effectLst/>
              <a:uLnTx/>
              <a:uFillTx/>
              <a:latin typeface="zihun49hao-xiaoyaoxingshu" pitchFamily="2" charset="-122"/>
              <a:ea typeface="zihun49hao-xiaoyaoxingshu" pitchFamily="2" charset="-122"/>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2400" b="1" i="0" u="none" strike="noStrike" kern="1200" cap="none" spc="0" normalizeH="0" baseline="0" noProof="0" dirty="0">
              <a:ln>
                <a:noFill/>
              </a:ln>
              <a:solidFill>
                <a:srgbClr val="CC1E23"/>
              </a:solidFill>
              <a:effectLst/>
              <a:uLnTx/>
              <a:uFillTx/>
              <a:latin typeface="zihun49hao-xiaoyaoxingshu" pitchFamily="2" charset="-122"/>
              <a:ea typeface="zihun49hao-xiaoyaoxingshu" pitchFamily="2" charset="-122"/>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2400" b="0" i="0" u="none" strike="noStrike" kern="1200" cap="none" spc="0" normalizeH="0" baseline="0" noProof="0" dirty="0">
              <a:ln>
                <a:noFill/>
              </a:ln>
              <a:solidFill>
                <a:prstClr val="black"/>
              </a:solidFill>
              <a:effectLst/>
              <a:uLnTx/>
              <a:uFillTx/>
              <a:latin typeface="Apple Chancery" panose="03020702040506060504" pitchFamily="66" charset="-79"/>
              <a:ea typeface="等线" panose="02010600030101010101" pitchFamily="2" charset="-122"/>
              <a:cs typeface="Apple Chancery" panose="03020702040506060504" pitchFamily="66" charset="-79"/>
            </a:endParaRPr>
          </a:p>
        </p:txBody>
      </p:sp>
    </p:spTree>
    <p:extLst>
      <p:ext uri="{BB962C8B-B14F-4D97-AF65-F5344CB8AC3E}">
        <p14:creationId xmlns:p14="http://schemas.microsoft.com/office/powerpoint/2010/main" val="27431014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62FD5B-2789-B62B-DB45-354480865DA8}"/>
              </a:ext>
            </a:extLst>
          </p:cNvPr>
          <p:cNvSpPr>
            <a:spLocks noGrp="1"/>
          </p:cNvSpPr>
          <p:nvPr>
            <p:ph idx="1"/>
          </p:nvPr>
        </p:nvSpPr>
        <p:spPr>
          <a:xfrm>
            <a:off x="62345" y="145472"/>
            <a:ext cx="12025746" cy="6560127"/>
          </a:xfrm>
        </p:spPr>
        <p:txBody>
          <a:bodyPr>
            <a:normAutofit/>
          </a:bodyPr>
          <a:lstStyle/>
          <a:p>
            <a:r>
              <a:rPr lang="zh-CN" altLang="en-US" sz="3600" b="1" dirty="0"/>
              <a:t>路加 </a:t>
            </a:r>
            <a:r>
              <a:rPr lang="en-US" altLang="zh-TW" sz="3600" b="1" dirty="0"/>
              <a:t>Luke</a:t>
            </a:r>
          </a:p>
          <a:p>
            <a:r>
              <a:rPr lang="en-US" altLang="zh-TW" sz="3600" b="1" dirty="0"/>
              <a:t>8:14	</a:t>
            </a:r>
            <a:r>
              <a:rPr lang="zh-CN" altLang="en-US" sz="3600" b="1" dirty="0"/>
              <a:t>那 落 在 荆 棘 里 的 ， 就 是 人 听 了 道 ， 走 开 以 后 ， 被 今 生 的 思 虑 钱 财 宴 乐 挤 住 了 ， 便 结 不 出 成 熟 的 子 粒 来 。</a:t>
            </a:r>
          </a:p>
          <a:p>
            <a:r>
              <a:rPr lang="en-US" altLang="zh-TW" sz="3600" b="1" dirty="0"/>
              <a:t>And as for what fell among the thorns, they are those who hear, but as they go on their way they are choked by the cares and riches and pleasures of life, and their fruit does not mature.</a:t>
            </a:r>
          </a:p>
        </p:txBody>
      </p:sp>
    </p:spTree>
    <p:extLst>
      <p:ext uri="{BB962C8B-B14F-4D97-AF65-F5344CB8AC3E}">
        <p14:creationId xmlns:p14="http://schemas.microsoft.com/office/powerpoint/2010/main" val="1574446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6D7A0-02CB-6212-7530-89EB4A3284CB}"/>
              </a:ext>
            </a:extLst>
          </p:cNvPr>
          <p:cNvSpPr>
            <a:spLocks noGrp="1"/>
          </p:cNvSpPr>
          <p:nvPr>
            <p:ph idx="1"/>
          </p:nvPr>
        </p:nvSpPr>
        <p:spPr>
          <a:xfrm>
            <a:off x="106327" y="56708"/>
            <a:ext cx="12028966" cy="6801292"/>
          </a:xfrm>
        </p:spPr>
        <p:txBody>
          <a:bodyPr>
            <a:noAutofit/>
          </a:bodyPr>
          <a:lstStyle/>
          <a:p>
            <a:pPr marL="0" marR="0" algn="just">
              <a:lnSpc>
                <a:spcPct val="107000"/>
              </a:lnSpc>
              <a:spcBef>
                <a:spcPts val="0"/>
              </a:spcBef>
              <a:spcAft>
                <a:spcPts val="0"/>
              </a:spcAft>
            </a:pPr>
            <a:endParaRPr lang="en-US" altLang="zh-CN" sz="3000" b="1" dirty="0">
              <a:solidFill>
                <a:srgbClr val="0070C0"/>
              </a:solidFill>
              <a:latin typeface="Calibri" panose="020F0502020204030204"/>
              <a:ea typeface="新細明體" panose="02020500000000000000" pitchFamily="18" charset="-120"/>
            </a:endParaRPr>
          </a:p>
          <a:p>
            <a:pPr marL="0" marR="0" algn="just">
              <a:lnSpc>
                <a:spcPct val="107000"/>
              </a:lnSpc>
              <a:spcBef>
                <a:spcPts val="0"/>
              </a:spcBef>
              <a:spcAft>
                <a:spcPts val="0"/>
              </a:spcAft>
            </a:pPr>
            <a:r>
              <a:rPr lang="zh-CN" altLang="en-US" sz="3000" b="1" dirty="0">
                <a:latin typeface="Calibri" panose="020F0502020204030204"/>
                <a:ea typeface="新細明體" panose="02020500000000000000" pitchFamily="18" charset="-120"/>
              </a:rPr>
              <a:t>可</a:t>
            </a:r>
            <a:r>
              <a:rPr lang="en-US" altLang="zh-CN" sz="3000" b="1" dirty="0">
                <a:latin typeface="Calibri" panose="020F0502020204030204"/>
                <a:ea typeface="新細明體" panose="02020500000000000000" pitchFamily="18" charset="-120"/>
              </a:rPr>
              <a:t>10</a:t>
            </a:r>
            <a:r>
              <a:rPr lang="zh-CN" altLang="en-US" sz="3000" b="1" dirty="0">
                <a:latin typeface="Calibri" panose="020F0502020204030204"/>
                <a:ea typeface="新細明體" panose="02020500000000000000" pitchFamily="18" charset="-120"/>
              </a:rPr>
              <a:t>：</a:t>
            </a:r>
            <a:r>
              <a:rPr lang="en-US" altLang="zh-CN" sz="3000" b="1" dirty="0">
                <a:latin typeface="Calibri" panose="020F0502020204030204"/>
                <a:ea typeface="新細明體" panose="02020500000000000000" pitchFamily="18" charset="-120"/>
              </a:rPr>
              <a:t>21 </a:t>
            </a:r>
            <a:r>
              <a:rPr lang="zh-CN" altLang="en-US" sz="3000" b="1" dirty="0">
                <a:latin typeface="Calibri" panose="020F0502020204030204"/>
                <a:ea typeface="新細明體" panose="02020500000000000000" pitchFamily="18" charset="-120"/>
              </a:rPr>
              <a:t>耶稣看着他、就爱他、对他说、</a:t>
            </a:r>
            <a:r>
              <a:rPr lang="zh-CN" altLang="en-US" sz="3000" b="1" dirty="0">
                <a:solidFill>
                  <a:schemeClr val="accent1">
                    <a:lumMod val="60000"/>
                    <a:lumOff val="40000"/>
                  </a:schemeClr>
                </a:solidFill>
                <a:latin typeface="Calibri" panose="020F0502020204030204"/>
                <a:ea typeface="新細明體" panose="02020500000000000000" pitchFamily="18" charset="-120"/>
              </a:rPr>
              <a:t>你还缺少一件．去变卖你所有的、分给穷人、就必有财宝在天上．你还要来跟从我</a:t>
            </a:r>
            <a:r>
              <a:rPr lang="zh-CN" altLang="en-US" sz="3000" b="1" dirty="0">
                <a:latin typeface="Calibri" panose="020F0502020204030204"/>
                <a:ea typeface="新細明體" panose="02020500000000000000" pitchFamily="18" charset="-120"/>
              </a:rPr>
              <a:t>。</a:t>
            </a:r>
            <a:endParaRPr lang="en-US" altLang="zh-CN" sz="3000" b="1" dirty="0">
              <a:latin typeface="Calibri" panose="020F0502020204030204"/>
              <a:ea typeface="新細明體" panose="02020500000000000000" pitchFamily="18" charset="-120"/>
            </a:endParaRPr>
          </a:p>
          <a:p>
            <a:pPr marL="0" marR="0" algn="just">
              <a:lnSpc>
                <a:spcPct val="107000"/>
              </a:lnSpc>
              <a:spcBef>
                <a:spcPts val="0"/>
              </a:spcBef>
              <a:spcAft>
                <a:spcPts val="0"/>
              </a:spcAft>
            </a:pPr>
            <a:endParaRPr lang="zh-CN" altLang="en-US" sz="3000" b="1" dirty="0">
              <a:latin typeface="Calibri" panose="020F0502020204030204"/>
              <a:ea typeface="新細明體" panose="02020500000000000000" pitchFamily="18" charset="-120"/>
            </a:endParaRPr>
          </a:p>
          <a:p>
            <a:pPr marL="0" marR="0" algn="just">
              <a:lnSpc>
                <a:spcPct val="107000"/>
              </a:lnSpc>
              <a:spcBef>
                <a:spcPts val="0"/>
              </a:spcBef>
              <a:spcAft>
                <a:spcPts val="0"/>
              </a:spcAft>
            </a:pPr>
            <a:r>
              <a:rPr lang="en-US" altLang="zh-CN" sz="3000" b="1" dirty="0">
                <a:latin typeface="Times New Roman" panose="02020603050405020304" pitchFamily="18" charset="0"/>
                <a:ea typeface="新細明體" panose="02020500000000000000" pitchFamily="18" charset="-120"/>
                <a:cs typeface="Times New Roman" panose="02020603050405020304" pitchFamily="18" charset="0"/>
              </a:rPr>
              <a:t>Mark10: 21 And Jesus, looking at him, loved him, and said to him, “</a:t>
            </a:r>
            <a:r>
              <a:rPr lang="en-US" altLang="zh-CN" sz="3000" b="1" dirty="0">
                <a:solidFill>
                  <a:schemeClr val="accent1">
                    <a:lumMod val="60000"/>
                    <a:lumOff val="40000"/>
                  </a:schemeClr>
                </a:solidFill>
                <a:latin typeface="Times New Roman" panose="02020603050405020304" pitchFamily="18" charset="0"/>
                <a:ea typeface="新細明體" panose="02020500000000000000" pitchFamily="18" charset="-120"/>
                <a:cs typeface="Times New Roman" panose="02020603050405020304" pitchFamily="18" charset="0"/>
              </a:rPr>
              <a:t>You lack one thing: go, sell all that you have and give to the poor, and you will have treasure in heaven; and come, follow me</a:t>
            </a:r>
            <a:r>
              <a:rPr lang="en-US" altLang="zh-CN" sz="3000" b="1" dirty="0">
                <a:latin typeface="Times New Roman" panose="02020603050405020304" pitchFamily="18" charset="0"/>
                <a:ea typeface="新細明體" panose="02020500000000000000" pitchFamily="18" charset="-120"/>
                <a:cs typeface="Times New Roman" panose="02020603050405020304" pitchFamily="18" charset="0"/>
              </a:rPr>
              <a:t>.”</a:t>
            </a:r>
            <a:endParaRPr lang="zh-CN" altLang="en-US" sz="3000" b="1" dirty="0">
              <a:latin typeface="Times New Roman" panose="02020603050405020304" pitchFamily="18" charset="0"/>
              <a:ea typeface="新細明體"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8768277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983B0D-84BE-B39D-06E1-7A1F40443CF5}"/>
              </a:ext>
            </a:extLst>
          </p:cNvPr>
          <p:cNvSpPr>
            <a:spLocks noGrp="1"/>
          </p:cNvSpPr>
          <p:nvPr>
            <p:ph idx="1"/>
          </p:nvPr>
        </p:nvSpPr>
        <p:spPr>
          <a:xfrm>
            <a:off x="103909" y="110836"/>
            <a:ext cx="11963400" cy="6684819"/>
          </a:xfrm>
        </p:spPr>
        <p:txBody>
          <a:bodyPr>
            <a:normAutofit/>
          </a:bodyPr>
          <a:lstStyle/>
          <a:p>
            <a:endParaRPr lang="en-US" altLang="zh-CN" sz="3600" b="1" dirty="0">
              <a:solidFill>
                <a:srgbClr val="0070C0"/>
              </a:solidFill>
            </a:endParaRPr>
          </a:p>
          <a:p>
            <a:r>
              <a:rPr lang="zh-CN" altLang="en-US" sz="3600" b="1" dirty="0"/>
              <a:t>撒上</a:t>
            </a:r>
            <a:r>
              <a:rPr lang="en-US" altLang="zh-CN" sz="3600" b="1" dirty="0"/>
              <a:t>1 </a:t>
            </a:r>
            <a:r>
              <a:rPr lang="en-US" altLang="zh-TW" sz="3600" b="1" dirty="0"/>
              <a:t>Sam. 30:24 </a:t>
            </a:r>
            <a:r>
              <a:rPr lang="zh-CN" altLang="en-US" sz="3600" b="1" dirty="0"/>
              <a:t>上阵的得多少、看守器具的也得多少．应当大家平分。</a:t>
            </a:r>
            <a:r>
              <a:rPr lang="en-US" altLang="zh-TW" sz="3600" b="1" dirty="0"/>
              <a:t>For as his share is who goes down into the battle, so shall his share be who stays by the baggage. They shall share alike.</a:t>
            </a:r>
            <a:endParaRPr lang="en-US" dirty="0"/>
          </a:p>
        </p:txBody>
      </p:sp>
    </p:spTree>
    <p:extLst>
      <p:ext uri="{BB962C8B-B14F-4D97-AF65-F5344CB8AC3E}">
        <p14:creationId xmlns:p14="http://schemas.microsoft.com/office/powerpoint/2010/main" val="7595182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4623D1-07F6-B302-67BE-0A02604AE756}"/>
              </a:ext>
            </a:extLst>
          </p:cNvPr>
          <p:cNvSpPr>
            <a:spLocks noGrp="1"/>
          </p:cNvSpPr>
          <p:nvPr>
            <p:ph idx="1"/>
          </p:nvPr>
        </p:nvSpPr>
        <p:spPr>
          <a:xfrm>
            <a:off x="103909" y="96982"/>
            <a:ext cx="11956473" cy="6677891"/>
          </a:xfrm>
        </p:spPr>
        <p:txBody>
          <a:bodyPr>
            <a:normAutofit fontScale="85000" lnSpcReduction="20000"/>
          </a:bodyPr>
          <a:lstStyle/>
          <a:p>
            <a:r>
              <a:rPr lang="zh-CN" altLang="en-US" sz="4000" b="1" dirty="0"/>
              <a:t>玛拉基书 </a:t>
            </a:r>
            <a:r>
              <a:rPr lang="en-US" altLang="zh-TW" sz="4000" b="1" dirty="0"/>
              <a:t>Malachi 3:8-11</a:t>
            </a:r>
          </a:p>
          <a:p>
            <a:r>
              <a:rPr lang="en-US" altLang="zh-TW" sz="4000" b="1" dirty="0"/>
              <a:t>3:8	</a:t>
            </a:r>
            <a:r>
              <a:rPr lang="zh-CN" altLang="en-US" sz="4000" b="1" dirty="0"/>
              <a:t>人 岂 可 夺 取 神 之 物 呢 ？ 你 们 竟 夺 取 我 的 供 物 ， 你 们 却 说 ， 我 们 在 何 事 上 夺 取 你 的 供 物 呢 ？ </a:t>
            </a:r>
            <a:r>
              <a:rPr lang="zh-CN" altLang="en-US" sz="4000" b="1" dirty="0">
                <a:solidFill>
                  <a:schemeClr val="accent1">
                    <a:lumMod val="60000"/>
                    <a:lumOff val="40000"/>
                  </a:schemeClr>
                </a:solidFill>
              </a:rPr>
              <a:t>就 是 你 们 在 当 纳 的 十 分 之 一 ， 和 当 献 的 供 物 上 。</a:t>
            </a:r>
          </a:p>
          <a:p>
            <a:r>
              <a:rPr lang="en-US" altLang="zh-TW" sz="4000" b="1" dirty="0"/>
              <a:t>Will man rob God? Yet you are robbing me. But you say, ‘How have we robbed you?’ </a:t>
            </a:r>
            <a:r>
              <a:rPr lang="en-US" altLang="zh-TW" sz="4000" b="1" dirty="0">
                <a:solidFill>
                  <a:schemeClr val="accent1">
                    <a:lumMod val="60000"/>
                    <a:lumOff val="40000"/>
                  </a:schemeClr>
                </a:solidFill>
              </a:rPr>
              <a:t>In your tithes and contributions.</a:t>
            </a:r>
          </a:p>
          <a:p>
            <a:r>
              <a:rPr lang="en-US" altLang="zh-TW" sz="4000" b="1" dirty="0"/>
              <a:t>3:9	</a:t>
            </a:r>
            <a:r>
              <a:rPr lang="zh-CN" altLang="en-US" sz="4000" b="1" dirty="0"/>
              <a:t>因 </a:t>
            </a:r>
            <a:r>
              <a:rPr lang="zh-CN" altLang="en-US" sz="4000" b="1" dirty="0">
                <a:solidFill>
                  <a:schemeClr val="accent1">
                    <a:lumMod val="60000"/>
                    <a:lumOff val="40000"/>
                  </a:schemeClr>
                </a:solidFill>
              </a:rPr>
              <a:t>你 们 通 国 的 人 ， 都 夺 取 我 的 供 物</a:t>
            </a:r>
            <a:r>
              <a:rPr lang="zh-CN" altLang="en-US" sz="4000" b="1" dirty="0"/>
              <a:t> ， 咒 诅 就 临 到 你 们 身 上 。</a:t>
            </a:r>
          </a:p>
          <a:p>
            <a:r>
              <a:rPr lang="en-US" altLang="zh-TW" sz="4000" b="1" dirty="0"/>
              <a:t>You are cursed with a curse, </a:t>
            </a:r>
            <a:r>
              <a:rPr lang="en-US" altLang="zh-TW" sz="4000" b="1" dirty="0">
                <a:solidFill>
                  <a:schemeClr val="accent1">
                    <a:lumMod val="60000"/>
                    <a:lumOff val="40000"/>
                  </a:schemeClr>
                </a:solidFill>
              </a:rPr>
              <a:t>for you are robbing me, the whole nation of you</a:t>
            </a:r>
            <a:r>
              <a:rPr lang="en-US" altLang="zh-TW" sz="4000" b="1" dirty="0"/>
              <a:t>.</a:t>
            </a:r>
          </a:p>
        </p:txBody>
      </p:sp>
    </p:spTree>
    <p:extLst>
      <p:ext uri="{BB962C8B-B14F-4D97-AF65-F5344CB8AC3E}">
        <p14:creationId xmlns:p14="http://schemas.microsoft.com/office/powerpoint/2010/main" val="41932037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D89538-5366-9D92-9D02-0C21DDA0481D}"/>
              </a:ext>
            </a:extLst>
          </p:cNvPr>
          <p:cNvSpPr>
            <a:spLocks noGrp="1"/>
          </p:cNvSpPr>
          <p:nvPr>
            <p:ph idx="1"/>
          </p:nvPr>
        </p:nvSpPr>
        <p:spPr>
          <a:xfrm>
            <a:off x="48491" y="0"/>
            <a:ext cx="12081164" cy="6705600"/>
          </a:xfrm>
        </p:spPr>
        <p:txBody>
          <a:bodyPr>
            <a:noAutofit/>
          </a:bodyPr>
          <a:lstStyle/>
          <a:p>
            <a:r>
              <a:rPr lang="en-US" altLang="zh-CN" sz="3600" b="1" dirty="0"/>
              <a:t>3:10</a:t>
            </a:r>
            <a:r>
              <a:rPr lang="zh-CN" altLang="en-US" sz="3600" b="1" dirty="0"/>
              <a:t>万 军 之 耶 和 华 说 ， 你 们 要 将 当 纳 的 十 分 之 一 ， 全 然 送 入 仓 库 ， 使 我 家 有 粮 ， </a:t>
            </a:r>
            <a:r>
              <a:rPr lang="zh-CN" altLang="en-US" sz="3600" b="1" dirty="0">
                <a:solidFill>
                  <a:schemeClr val="accent1">
                    <a:lumMod val="60000"/>
                    <a:lumOff val="40000"/>
                  </a:schemeClr>
                </a:solidFill>
              </a:rPr>
              <a:t>以 此 试 试 我 </a:t>
            </a:r>
            <a:r>
              <a:rPr lang="zh-CN" altLang="en-US" sz="3600" b="1" dirty="0"/>
              <a:t>， 是 否 为 你 们 敞 开 天 上 的 窗 户 ， 倾 福 与 你 们 ， 甚 至 无 处 可 容 。</a:t>
            </a:r>
            <a:endParaRPr lang="en-US" altLang="zh-CN" sz="3600" b="1" dirty="0"/>
          </a:p>
          <a:p>
            <a:r>
              <a:rPr lang="en-US" altLang="zh-CN" sz="3600" b="1" dirty="0"/>
              <a:t>Bring the full tithe into the storehouse, that there may be food in my house. </a:t>
            </a:r>
            <a:r>
              <a:rPr lang="en-US" altLang="zh-CN" sz="3600" b="1" dirty="0">
                <a:solidFill>
                  <a:schemeClr val="accent1">
                    <a:lumMod val="60000"/>
                    <a:lumOff val="40000"/>
                  </a:schemeClr>
                </a:solidFill>
              </a:rPr>
              <a:t>And thereby put me to the test</a:t>
            </a:r>
            <a:r>
              <a:rPr lang="en-US" altLang="zh-CN" sz="3600" b="1" dirty="0"/>
              <a:t>, says the Lord of hosts, if I will not open the windows of heaven for you and pour down for you a blessing until there is no more need.</a:t>
            </a:r>
          </a:p>
        </p:txBody>
      </p:sp>
    </p:spTree>
    <p:extLst>
      <p:ext uri="{BB962C8B-B14F-4D97-AF65-F5344CB8AC3E}">
        <p14:creationId xmlns:p14="http://schemas.microsoft.com/office/powerpoint/2010/main" val="33474264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7C3296-382F-F1B6-B17C-8864F6E08B14}"/>
              </a:ext>
            </a:extLst>
          </p:cNvPr>
          <p:cNvSpPr>
            <a:spLocks noGrp="1"/>
          </p:cNvSpPr>
          <p:nvPr>
            <p:ph idx="1"/>
          </p:nvPr>
        </p:nvSpPr>
        <p:spPr>
          <a:xfrm>
            <a:off x="48491" y="96982"/>
            <a:ext cx="12039600" cy="6608618"/>
          </a:xfrm>
        </p:spPr>
        <p:txBody>
          <a:bodyPr>
            <a:normAutofit/>
          </a:bodyPr>
          <a:lstStyle/>
          <a:p>
            <a:endParaRPr lang="en-US" altLang="zh-CN" sz="3600" b="1" dirty="0">
              <a:solidFill>
                <a:srgbClr val="0070C0"/>
              </a:solidFill>
            </a:endParaRPr>
          </a:p>
          <a:p>
            <a:r>
              <a:rPr lang="en-US" altLang="zh-CN" sz="3600" b="1" dirty="0"/>
              <a:t>3:11</a:t>
            </a:r>
            <a:r>
              <a:rPr lang="zh-CN" altLang="en-US" sz="3600" b="1" dirty="0"/>
              <a:t>万 军 之 耶 和 华 说 ， </a:t>
            </a:r>
            <a:r>
              <a:rPr lang="zh-CN" altLang="en-US" sz="3600" b="1" dirty="0">
                <a:solidFill>
                  <a:schemeClr val="accent1">
                    <a:lumMod val="60000"/>
                    <a:lumOff val="40000"/>
                  </a:schemeClr>
                </a:solidFill>
              </a:rPr>
              <a:t>我 必 为 你 们 斥 责 蝗 虫 </a:t>
            </a:r>
            <a:r>
              <a:rPr lang="zh-CN" altLang="en-US" sz="3600" b="1" dirty="0"/>
              <a:t>（ 蝗 虫 原 文 作 吞 噬 者 ） ， 不 容 它 毁 坏 你 们 的 土 产 。 你 们 田 间 的 葡 萄 树 在 未 熟 之 先 ， 也 不 掉 果 子 。</a:t>
            </a:r>
          </a:p>
          <a:p>
            <a:r>
              <a:rPr lang="en-US" altLang="zh-TW" sz="3600" b="1" dirty="0">
                <a:solidFill>
                  <a:schemeClr val="accent1">
                    <a:lumMod val="60000"/>
                    <a:lumOff val="40000"/>
                  </a:schemeClr>
                </a:solidFill>
              </a:rPr>
              <a:t>I will rebuke the devourer for you</a:t>
            </a:r>
            <a:r>
              <a:rPr lang="en-US" altLang="zh-TW" sz="3600" b="1" dirty="0"/>
              <a:t>, so that it will not destroy the fruits of your soil, and your vine in the field shall not fail to bear, says the Lord of hosts. </a:t>
            </a:r>
          </a:p>
        </p:txBody>
      </p:sp>
    </p:spTree>
    <p:extLst>
      <p:ext uri="{BB962C8B-B14F-4D97-AF65-F5344CB8AC3E}">
        <p14:creationId xmlns:p14="http://schemas.microsoft.com/office/powerpoint/2010/main" val="41966538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50FF75-1B80-E18F-EC25-82B2D9B8314A}"/>
              </a:ext>
            </a:extLst>
          </p:cNvPr>
          <p:cNvSpPr>
            <a:spLocks noGrp="1"/>
          </p:cNvSpPr>
          <p:nvPr>
            <p:ph idx="1"/>
          </p:nvPr>
        </p:nvSpPr>
        <p:spPr>
          <a:xfrm>
            <a:off x="83127" y="90054"/>
            <a:ext cx="11907982" cy="6767946"/>
          </a:xfrm>
        </p:spPr>
        <p:txBody>
          <a:bodyPr>
            <a:noAutofit/>
          </a:bodyPr>
          <a:lstStyle/>
          <a:p>
            <a:pPr algn="just"/>
            <a:r>
              <a:rPr lang="zh-CN" altLang="en-US" sz="2800" b="1" dirty="0"/>
              <a:t>十一奉献（</a:t>
            </a:r>
            <a:r>
              <a:rPr lang="en-US" sz="2800" b="1" dirty="0" err="1"/>
              <a:t>Ma'aser</a:t>
            </a:r>
            <a:r>
              <a:rPr lang="en-US" sz="2800" b="1" dirty="0"/>
              <a:t> - Tithe – 10%）</a:t>
            </a:r>
            <a:r>
              <a:rPr lang="zh-CN" altLang="en-US" sz="2800" b="1" dirty="0"/>
              <a:t>上帝订的不是一个十一奉献，而是</a:t>
            </a:r>
            <a:r>
              <a:rPr lang="zh-CN" altLang="en-US" sz="2800" b="1" u="sng" dirty="0">
                <a:solidFill>
                  <a:schemeClr val="accent1">
                    <a:lumMod val="60000"/>
                    <a:lumOff val="40000"/>
                  </a:schemeClr>
                </a:solidFill>
              </a:rPr>
              <a:t>两个十一奉献。</a:t>
            </a:r>
            <a:r>
              <a:rPr lang="en-US" altLang="zh-CN" sz="2800" b="1" u="sng" dirty="0">
                <a:solidFill>
                  <a:schemeClr val="accent1">
                    <a:lumMod val="60000"/>
                    <a:lumOff val="40000"/>
                  </a:schemeClr>
                </a:solidFill>
              </a:rPr>
              <a:t>Two tithes</a:t>
            </a:r>
            <a:endParaRPr lang="zh-CN" altLang="en-US" sz="2800" b="1" u="sng" dirty="0">
              <a:solidFill>
                <a:schemeClr val="accent1">
                  <a:lumMod val="60000"/>
                  <a:lumOff val="40000"/>
                </a:schemeClr>
              </a:solidFill>
            </a:endParaRPr>
          </a:p>
          <a:p>
            <a:pPr algn="just"/>
            <a:endParaRPr lang="en-US" altLang="zh-CN" sz="2800" b="1" dirty="0"/>
          </a:p>
          <a:p>
            <a:pPr algn="just"/>
            <a:r>
              <a:rPr lang="zh-CN" altLang="en-US" sz="2800" b="1" dirty="0"/>
              <a:t>第一个十一奉献，叫</a:t>
            </a:r>
            <a:r>
              <a:rPr lang="en-US" altLang="zh-CN" sz="2800" b="1" dirty="0" err="1"/>
              <a:t>Ma‘aser</a:t>
            </a:r>
            <a:r>
              <a:rPr lang="en-US" altLang="zh-CN" sz="2800" b="1" dirty="0"/>
              <a:t> Rishon (</a:t>
            </a:r>
            <a:r>
              <a:rPr lang="en-US" altLang="zh-CN" sz="2800" b="1" dirty="0" err="1"/>
              <a:t>rish</a:t>
            </a:r>
            <a:r>
              <a:rPr lang="en-US" altLang="zh-CN" sz="2800" b="1" dirty="0"/>
              <a:t>-in)</a:t>
            </a:r>
            <a:r>
              <a:rPr lang="zh-CN" altLang="en-US" sz="2800" b="1" dirty="0"/>
              <a:t>。通常称之为祭司什一奉献。是给利未人和祭司生活用的，个人不能保留。</a:t>
            </a:r>
            <a:r>
              <a:rPr lang="en-US" altLang="zh-CN" sz="2800" b="1" dirty="0"/>
              <a:t>The first is for Levites’ living. </a:t>
            </a:r>
            <a:r>
              <a:rPr lang="zh-CN" altLang="en-US" sz="2800" b="1" dirty="0"/>
              <a:t>利未记 </a:t>
            </a:r>
            <a:r>
              <a:rPr lang="en-US" altLang="zh-CN" sz="2800" b="1" dirty="0"/>
              <a:t>Levi 27:30-34; </a:t>
            </a:r>
            <a:r>
              <a:rPr lang="zh-CN" altLang="en-US" sz="2800" b="1" dirty="0"/>
              <a:t>民数 </a:t>
            </a:r>
            <a:r>
              <a:rPr lang="en-US" altLang="zh-CN" sz="2800" b="1" dirty="0"/>
              <a:t>Num 18:21</a:t>
            </a:r>
            <a:r>
              <a:rPr lang="zh-CN" altLang="en-US" sz="2800" b="1" dirty="0"/>
              <a:t>、</a:t>
            </a:r>
            <a:r>
              <a:rPr lang="en-US" altLang="zh-CN" sz="2800" b="1" dirty="0"/>
              <a:t>26-31</a:t>
            </a:r>
          </a:p>
          <a:p>
            <a:pPr algn="just"/>
            <a:endParaRPr lang="en-US" altLang="zh-CN" sz="2800" b="1" dirty="0"/>
          </a:p>
          <a:p>
            <a:pPr algn="just"/>
            <a:r>
              <a:rPr lang="zh-CN" altLang="en-US" sz="2800" b="1" dirty="0"/>
              <a:t>第二个十一奉献叫，</a:t>
            </a:r>
            <a:r>
              <a:rPr lang="en-US" altLang="zh-CN" sz="2800" b="1" dirty="0" err="1"/>
              <a:t>Ma'aser</a:t>
            </a:r>
            <a:r>
              <a:rPr lang="en-US" altLang="zh-CN" sz="2800" b="1" dirty="0"/>
              <a:t> Sheni </a:t>
            </a:r>
            <a:r>
              <a:rPr lang="zh-CN" altLang="en-US" sz="2800" b="1" dirty="0"/>
              <a:t>。通常称之为吃掉的什一。</a:t>
            </a:r>
          </a:p>
          <a:p>
            <a:pPr algn="just"/>
            <a:r>
              <a:rPr lang="zh-CN" altLang="en-US" sz="2800" b="1" dirty="0"/>
              <a:t>申明记 </a:t>
            </a:r>
            <a:r>
              <a:rPr lang="en-US" altLang="zh-CN" sz="2800" b="1" dirty="0" err="1"/>
              <a:t>Deu</a:t>
            </a:r>
            <a:r>
              <a:rPr lang="en-US" altLang="zh-CN" sz="2800" b="1" dirty="0"/>
              <a:t> 14</a:t>
            </a:r>
            <a:r>
              <a:rPr lang="zh-CN" altLang="en-US" sz="2800" b="1" dirty="0"/>
              <a:t>：</a:t>
            </a:r>
            <a:r>
              <a:rPr lang="en-US" altLang="zh-CN" sz="2800" b="1" dirty="0"/>
              <a:t>22-29. The second for family’s spiritual growth, which happens on the 1</a:t>
            </a:r>
            <a:r>
              <a:rPr lang="en-US" altLang="zh-CN" sz="2800" b="1" baseline="30000" dirty="0"/>
              <a:t>st</a:t>
            </a:r>
            <a:r>
              <a:rPr lang="en-US" altLang="zh-CN" sz="2800" b="1" dirty="0"/>
              <a:t>, 2</a:t>
            </a:r>
            <a:r>
              <a:rPr lang="en-US" altLang="zh-CN" sz="2800" b="1" baseline="30000" dirty="0"/>
              <a:t>nd</a:t>
            </a:r>
            <a:r>
              <a:rPr lang="en-US" altLang="zh-CN" sz="2800" b="1" dirty="0"/>
              <a:t>, 4</a:t>
            </a:r>
            <a:r>
              <a:rPr lang="en-US" altLang="zh-CN" sz="2800" b="1" baseline="30000" dirty="0"/>
              <a:t>th</a:t>
            </a:r>
            <a:r>
              <a:rPr lang="en-US" altLang="zh-CN" sz="2800" b="1" dirty="0"/>
              <a:t>, and 5</a:t>
            </a:r>
            <a:r>
              <a:rPr lang="en-US" altLang="zh-CN" sz="2800" b="1" baseline="30000" dirty="0"/>
              <a:t>th</a:t>
            </a:r>
            <a:r>
              <a:rPr lang="en-US" altLang="zh-CN" sz="2800" b="1" dirty="0"/>
              <a:t> year in a 7-year cycle.</a:t>
            </a:r>
          </a:p>
          <a:p>
            <a:pPr algn="just"/>
            <a:r>
              <a:rPr lang="zh-CN" altLang="en-US" sz="2800" b="1" dirty="0"/>
              <a:t>每七年一个轮回中，第</a:t>
            </a:r>
            <a:r>
              <a:rPr lang="en-US" altLang="zh-CN" sz="2800" b="1" dirty="0"/>
              <a:t>1</a:t>
            </a:r>
            <a:r>
              <a:rPr lang="zh-CN" altLang="en-US" sz="2800" b="1" dirty="0"/>
              <a:t>、</a:t>
            </a:r>
            <a:r>
              <a:rPr lang="en-US" altLang="zh-CN" sz="2800" b="1" dirty="0"/>
              <a:t>2</a:t>
            </a:r>
            <a:r>
              <a:rPr lang="zh-CN" altLang="en-US" sz="2800" b="1" dirty="0"/>
              <a:t>年和第</a:t>
            </a:r>
            <a:r>
              <a:rPr lang="en-US" altLang="zh-CN" sz="2800" b="1" dirty="0"/>
              <a:t>4</a:t>
            </a:r>
            <a:r>
              <a:rPr lang="zh-CN" altLang="en-US" sz="2800" b="1" dirty="0"/>
              <a:t>、</a:t>
            </a:r>
            <a:r>
              <a:rPr lang="en-US" altLang="zh-CN" sz="2800" b="1" dirty="0"/>
              <a:t>5</a:t>
            </a:r>
            <a:r>
              <a:rPr lang="zh-CN" altLang="en-US" sz="2800" b="1" dirty="0"/>
              <a:t>年。这个是由个人保留支配 </a:t>
            </a:r>
            <a:endParaRPr lang="en-US" altLang="zh-CN" sz="2800" b="1" dirty="0"/>
          </a:p>
        </p:txBody>
      </p:sp>
    </p:spTree>
    <p:extLst>
      <p:ext uri="{BB962C8B-B14F-4D97-AF65-F5344CB8AC3E}">
        <p14:creationId xmlns:p14="http://schemas.microsoft.com/office/powerpoint/2010/main" val="11452062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10D4F1-8AFC-DFE6-FD60-D05024AA8303}"/>
              </a:ext>
            </a:extLst>
          </p:cNvPr>
          <p:cNvSpPr>
            <a:spLocks noGrp="1"/>
          </p:cNvSpPr>
          <p:nvPr>
            <p:ph idx="1"/>
          </p:nvPr>
        </p:nvSpPr>
        <p:spPr>
          <a:xfrm>
            <a:off x="0" y="49620"/>
            <a:ext cx="12192000" cy="6808380"/>
          </a:xfrm>
        </p:spPr>
        <p:txBody>
          <a:bodyPr>
            <a:noAutofit/>
          </a:bodyPr>
          <a:lstStyle/>
          <a:p>
            <a:pPr marL="228600" marR="0" lvl="0" indent="-228600" algn="just"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zh-CN" altLang="en-US"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而第</a:t>
            </a:r>
            <a:r>
              <a:rPr kumimoji="0" lang="en-US" altLang="zh-CN"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3</a:t>
            </a:r>
            <a:r>
              <a:rPr kumimoji="0" lang="zh-CN" altLang="en-US"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和第</a:t>
            </a:r>
            <a:r>
              <a:rPr kumimoji="0" lang="en-US" altLang="zh-CN"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6</a:t>
            </a:r>
            <a:r>
              <a:rPr kumimoji="0" lang="zh-CN" altLang="en-US"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年的，要拿出来给利未人和寄居的、还有孤儿寡妇，这个部分叫 </a:t>
            </a:r>
            <a:r>
              <a:rPr kumimoji="0" lang="en-US" altLang="zh-CN" sz="2800" b="1" i="0" u="none" strike="noStrike" kern="1200" cap="none" spc="0" normalizeH="0" baseline="0" noProof="0" dirty="0" err="1">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Ma'aser</a:t>
            </a:r>
            <a:r>
              <a:rPr kumimoji="0" lang="en-US" altLang="zh-CN"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 Ani - </a:t>
            </a:r>
            <a:r>
              <a:rPr kumimoji="0" lang="zh-CN" altLang="en-US"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给穷人的什一。</a:t>
            </a:r>
            <a:r>
              <a:rPr kumimoji="0" lang="en-US" altLang="zh-CN"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Every 3</a:t>
            </a:r>
            <a:r>
              <a:rPr kumimoji="0" lang="en-US" altLang="zh-CN" sz="2800" b="1" i="0" u="none" strike="noStrike" kern="1200" cap="none" spc="0" normalizeH="0" baseline="3000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rd</a:t>
            </a:r>
            <a:r>
              <a:rPr kumimoji="0" lang="en-US" altLang="zh-CN"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 and 6</a:t>
            </a:r>
            <a:r>
              <a:rPr kumimoji="0" lang="en-US" altLang="zh-CN" sz="2800" b="1" i="0" u="none" strike="noStrike" kern="1200" cap="none" spc="0" normalizeH="0" baseline="3000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th</a:t>
            </a:r>
            <a:r>
              <a:rPr kumimoji="0" lang="en-US" altLang="zh-CN"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rPr>
              <a:t> year, the second tithe is for charity: Levites, sojourners, orphans, widows.</a:t>
            </a:r>
            <a:endParaRPr kumimoji="0" lang="zh-CN" altLang="en-US" sz="2800" b="1"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Rockwell" panose="02060603020205020403"/>
              <a:ea typeface="宋体" panose="02010600030101010101" pitchFamily="2" charset="-122"/>
              <a:cs typeface="+mn-cs"/>
            </a:endParaRPr>
          </a:p>
          <a:p>
            <a:endParaRPr lang="en-US" altLang="zh-CN" sz="3200" b="1" dirty="0">
              <a:solidFill>
                <a:srgbClr val="0070C0"/>
              </a:solidFill>
            </a:endParaRPr>
          </a:p>
          <a:p>
            <a:r>
              <a:rPr lang="zh-CN" altLang="en-US" sz="3200" b="1" dirty="0"/>
              <a:t>另外，建圣殿和维修圣殿的钱，是另外奉献的，不是从这两个十分之一出来的。</a:t>
            </a:r>
            <a:r>
              <a:rPr lang="en-US" altLang="zh-CN" sz="3200" b="1" dirty="0"/>
              <a:t>The building and maintenance of the temple is from other donations rather from the two tithes. </a:t>
            </a:r>
          </a:p>
          <a:p>
            <a:r>
              <a:rPr lang="zh-CN" altLang="en-US" sz="3200" b="1" dirty="0"/>
              <a:t>代下 </a:t>
            </a:r>
            <a:r>
              <a:rPr lang="en-US" altLang="zh-CN" sz="3200" b="1" dirty="0"/>
              <a:t>2 Chronicles 24:6</a:t>
            </a:r>
          </a:p>
        </p:txBody>
      </p:sp>
    </p:spTree>
    <p:extLst>
      <p:ext uri="{BB962C8B-B14F-4D97-AF65-F5344CB8AC3E}">
        <p14:creationId xmlns:p14="http://schemas.microsoft.com/office/powerpoint/2010/main" val="11490406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AF3D77-B7C7-F1D3-5CA6-05752413B117}"/>
              </a:ext>
            </a:extLst>
          </p:cNvPr>
          <p:cNvSpPr>
            <a:spLocks noGrp="1"/>
          </p:cNvSpPr>
          <p:nvPr>
            <p:ph idx="1"/>
          </p:nvPr>
        </p:nvSpPr>
        <p:spPr>
          <a:xfrm>
            <a:off x="0" y="134678"/>
            <a:ext cx="12191999" cy="6723321"/>
          </a:xfrm>
        </p:spPr>
        <p:txBody>
          <a:bodyPr>
            <a:normAutofit fontScale="55000" lnSpcReduction="20000"/>
          </a:bodyPr>
          <a:lstStyle/>
          <a:p>
            <a:r>
              <a:rPr lang="zh-CN" altLang="en-US" sz="3600" b="1" dirty="0"/>
              <a:t>长期抢夺神，会带来很多负面的后果 </a:t>
            </a:r>
            <a:r>
              <a:rPr lang="en-US" altLang="zh-CN" sz="3600" b="1" dirty="0"/>
              <a:t>Negative consequences of robbing God in a long term.</a:t>
            </a:r>
          </a:p>
          <a:p>
            <a:endParaRPr lang="zh-CN" altLang="en-US" sz="3600" b="1" dirty="0"/>
          </a:p>
          <a:p>
            <a:r>
              <a:rPr lang="zh-CN" altLang="en-US" sz="3600" b="1" dirty="0"/>
              <a:t>在个人层面，不关注属灵的事、不关注宣教的事、不关注人的灵魂，心中充满了属世的思虑，金钱和享受。</a:t>
            </a:r>
            <a:r>
              <a:rPr lang="en-US" altLang="zh-CN" sz="3600" b="1" dirty="0"/>
              <a:t>At the personal level: Neglect spiritual things, missions, souls; filled with worldly cares, money, pleasure.</a:t>
            </a:r>
          </a:p>
          <a:p>
            <a:endParaRPr lang="zh-CN" altLang="en-US" sz="3600" b="1" dirty="0"/>
          </a:p>
          <a:p>
            <a:r>
              <a:rPr lang="zh-CN" altLang="en-US" sz="3600" b="1" dirty="0"/>
              <a:t>在家庭层面，同样的倾向。</a:t>
            </a:r>
            <a:r>
              <a:rPr lang="en-US" altLang="zh-CN" sz="3600" b="1" dirty="0"/>
              <a:t>Same tendency at family level</a:t>
            </a:r>
            <a:endParaRPr lang="zh-CN" altLang="en-US" sz="3600" b="1" dirty="0"/>
          </a:p>
          <a:p>
            <a:endParaRPr lang="zh-CN" altLang="en-US" sz="3600" b="1" dirty="0"/>
          </a:p>
          <a:p>
            <a:r>
              <a:rPr lang="zh-CN" altLang="en-US" sz="3600" b="1" dirty="0"/>
              <a:t>在教会层面，</a:t>
            </a:r>
            <a:r>
              <a:rPr lang="en-US" altLang="zh-CN" sz="3600" b="1" dirty="0"/>
              <a:t>At the church level</a:t>
            </a:r>
            <a:endParaRPr lang="zh-CN" altLang="en-US" sz="3600" b="1" dirty="0"/>
          </a:p>
          <a:p>
            <a:r>
              <a:rPr lang="en-US" altLang="zh-CN" sz="3600" b="1" dirty="0"/>
              <a:t>1 </a:t>
            </a:r>
            <a:r>
              <a:rPr lang="zh-CN" altLang="en-US" sz="3600" b="1" dirty="0"/>
              <a:t>没有利未人，或者利未人有第二份职业。</a:t>
            </a:r>
            <a:r>
              <a:rPr lang="en-US" altLang="zh-CN" sz="3600" b="1" dirty="0"/>
              <a:t>No full time workers.</a:t>
            </a:r>
            <a:endParaRPr lang="zh-CN" altLang="en-US" sz="3600" b="1" dirty="0"/>
          </a:p>
          <a:p>
            <a:r>
              <a:rPr lang="en-US" altLang="zh-CN" sz="3600" b="1" dirty="0"/>
              <a:t>2 </a:t>
            </a:r>
            <a:r>
              <a:rPr lang="zh-CN" altLang="en-US" sz="3600" b="1" dirty="0"/>
              <a:t>忽视了慈善事业：寄居的、孤儿寡妇。</a:t>
            </a:r>
            <a:r>
              <a:rPr lang="en-US" altLang="zh-CN" sz="3600" b="1" dirty="0"/>
              <a:t>Ignore charity.</a:t>
            </a:r>
            <a:endParaRPr lang="zh-CN" altLang="en-US" sz="3600" b="1" dirty="0"/>
          </a:p>
          <a:p>
            <a:r>
              <a:rPr lang="en-US" altLang="zh-CN" sz="3600" b="1" dirty="0"/>
              <a:t>3 </a:t>
            </a:r>
            <a:r>
              <a:rPr lang="zh-CN" altLang="en-US" sz="3600" b="1" dirty="0"/>
              <a:t>教堂老化失修。</a:t>
            </a:r>
            <a:r>
              <a:rPr lang="en-US" altLang="zh-CN" sz="3600" b="1" dirty="0"/>
              <a:t>The church building is aging and out of repair.</a:t>
            </a:r>
          </a:p>
          <a:p>
            <a:r>
              <a:rPr lang="en-US" altLang="zh-CN" sz="3600" b="1" dirty="0"/>
              <a:t>4 </a:t>
            </a:r>
            <a:r>
              <a:rPr lang="zh-CN" altLang="en-US" sz="3600" b="1" dirty="0"/>
              <a:t>忽视宣教  </a:t>
            </a:r>
            <a:r>
              <a:rPr lang="en-US" sz="3600" b="1" dirty="0"/>
              <a:t>Neglect missions.</a:t>
            </a:r>
            <a:endParaRPr lang="zh-CN" altLang="en-US" sz="3600" b="1" dirty="0"/>
          </a:p>
          <a:p>
            <a:endParaRPr lang="zh-CN" altLang="en-US" sz="3600" b="1" dirty="0"/>
          </a:p>
          <a:p>
            <a:r>
              <a:rPr lang="zh-CN" altLang="en-US" sz="3600" b="1" dirty="0"/>
              <a:t>奉献不是为了得到祝福，而是因为我们已经得到了祝福。</a:t>
            </a:r>
            <a:r>
              <a:rPr lang="en-US" altLang="zh-CN" sz="3600" b="1" dirty="0"/>
              <a:t>Tithing not to be blessed, but because we have been blessed</a:t>
            </a:r>
            <a:endParaRPr lang="zh-CN" altLang="en-US" sz="3600" b="1" dirty="0"/>
          </a:p>
          <a:p>
            <a:endParaRPr lang="en-US" dirty="0"/>
          </a:p>
        </p:txBody>
      </p:sp>
    </p:spTree>
    <p:extLst>
      <p:ext uri="{BB962C8B-B14F-4D97-AF65-F5344CB8AC3E}">
        <p14:creationId xmlns:p14="http://schemas.microsoft.com/office/powerpoint/2010/main" val="25778039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B8FB73-913C-D7E5-3DD4-83A6F4777FA9}"/>
              </a:ext>
            </a:extLst>
          </p:cNvPr>
          <p:cNvSpPr>
            <a:spLocks noGrp="1"/>
          </p:cNvSpPr>
          <p:nvPr>
            <p:ph idx="1"/>
          </p:nvPr>
        </p:nvSpPr>
        <p:spPr>
          <a:xfrm>
            <a:off x="-1" y="0"/>
            <a:ext cx="12143509" cy="6802582"/>
          </a:xfrm>
        </p:spPr>
        <p:txBody>
          <a:bodyPr>
            <a:normAutofit lnSpcReduction="10000"/>
          </a:bodyPr>
          <a:lstStyle/>
          <a:p>
            <a:r>
              <a:rPr lang="zh-CN" altLang="en-US" b="1" dirty="0"/>
              <a:t>总结 </a:t>
            </a:r>
            <a:r>
              <a:rPr lang="en-US" altLang="zh-CN" b="1" dirty="0"/>
              <a:t>Summary</a:t>
            </a:r>
          </a:p>
          <a:p>
            <a:r>
              <a:rPr lang="zh-CN" altLang="en-US" b="1" dirty="0"/>
              <a:t>所有心甘乐意给神的弟兄姐妹，我们要知道 </a:t>
            </a:r>
            <a:r>
              <a:rPr lang="en-US" altLang="zh-CN" b="1" dirty="0"/>
              <a:t>For all cheerful giver</a:t>
            </a:r>
            <a:endParaRPr lang="zh-CN" altLang="en-US" b="1" dirty="0"/>
          </a:p>
          <a:p>
            <a:r>
              <a:rPr lang="zh-CN" altLang="en-US" b="1" dirty="0"/>
              <a:t>林后</a:t>
            </a:r>
            <a:r>
              <a:rPr lang="en-US" altLang="zh-CN" b="1" dirty="0"/>
              <a:t>9:7 </a:t>
            </a:r>
            <a:r>
              <a:rPr lang="zh-CN" altLang="en-US" b="1" dirty="0"/>
              <a:t>中 “各 人 要 随 本 心 所 酌 定 的” 。有一个指导比例，就是摩西的规定，这个比例存在于耶稣的心中，</a:t>
            </a:r>
            <a:r>
              <a:rPr lang="en-US" altLang="zh-CN" b="1" dirty="0"/>
              <a:t>Jesus has a guiding ratio in mind, namely tithe.</a:t>
            </a:r>
            <a:endParaRPr lang="zh-CN" altLang="en-US" b="1" dirty="0"/>
          </a:p>
          <a:p>
            <a:endParaRPr lang="zh-CN" altLang="en-US" b="1" dirty="0"/>
          </a:p>
          <a:p>
            <a:r>
              <a:rPr lang="zh-CN" altLang="en-US" b="1" dirty="0"/>
              <a:t>乐捐不是新约才有，旧约就要求乐捐。</a:t>
            </a:r>
            <a:r>
              <a:rPr lang="en-US" altLang="zh-CN" b="1" dirty="0"/>
              <a:t>Cheerful giving is only just for people in the time of New Testament (NT), but also for the Old Testament era (OT).</a:t>
            </a:r>
            <a:endParaRPr lang="zh-CN" altLang="en-US" b="1" dirty="0"/>
          </a:p>
          <a:p>
            <a:endParaRPr lang="zh-CN" altLang="en-US" b="1" dirty="0"/>
          </a:p>
          <a:p>
            <a:r>
              <a:rPr lang="zh-CN" altLang="en-US" b="1" dirty="0"/>
              <a:t>新约的标准高于旧约，且我们生活在新约时代，有了耶稣、有了圣灵。</a:t>
            </a:r>
            <a:r>
              <a:rPr lang="en-US" altLang="zh-CN" b="1" dirty="0"/>
              <a:t>The standard in NT is higher than OT; plus, we now have Jesus and the Holy Spirit.</a:t>
            </a:r>
            <a:endParaRPr lang="zh-CN" altLang="en-US" b="1" dirty="0"/>
          </a:p>
          <a:p>
            <a:endParaRPr lang="zh-CN" altLang="en-US" b="1" dirty="0"/>
          </a:p>
          <a:p>
            <a:r>
              <a:rPr lang="zh-CN" altLang="en-US" b="1" dirty="0"/>
              <a:t>所以，我们甘心乐意的奉献，是我们感恩神的表现，这也是对我们个人生命大有益处的事。</a:t>
            </a:r>
            <a:r>
              <a:rPr lang="en-US" altLang="zh-CN" b="1" dirty="0"/>
              <a:t>Cheerful giving shows gratitude to God and benefits our own life.</a:t>
            </a:r>
            <a:endParaRPr lang="zh-CN" altLang="en-US" b="1" dirty="0"/>
          </a:p>
          <a:p>
            <a:endParaRPr lang="zh-CN" altLang="en-US" b="1" dirty="0"/>
          </a:p>
          <a:p>
            <a:r>
              <a:rPr lang="zh-CN" altLang="en-US" b="1" dirty="0"/>
              <a:t>摩西规定的不是一个十分之一，而是两个十分之一，另外还有建殿的费用。</a:t>
            </a:r>
            <a:r>
              <a:rPr lang="en-US" altLang="zh-CN" b="1" dirty="0"/>
              <a:t>Two tithes plus other donations.</a:t>
            </a:r>
            <a:endParaRPr lang="en-US" dirty="0"/>
          </a:p>
        </p:txBody>
      </p:sp>
    </p:spTree>
    <p:extLst>
      <p:ext uri="{BB962C8B-B14F-4D97-AF65-F5344CB8AC3E}">
        <p14:creationId xmlns:p14="http://schemas.microsoft.com/office/powerpoint/2010/main" val="3452215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6D7A0-02CB-6212-7530-89EB4A3284CB}"/>
              </a:ext>
            </a:extLst>
          </p:cNvPr>
          <p:cNvSpPr>
            <a:spLocks noGrp="1"/>
          </p:cNvSpPr>
          <p:nvPr>
            <p:ph idx="1"/>
          </p:nvPr>
        </p:nvSpPr>
        <p:spPr>
          <a:xfrm>
            <a:off x="106327" y="56708"/>
            <a:ext cx="12028966" cy="6670158"/>
          </a:xfrm>
        </p:spPr>
        <p:txBody>
          <a:bodyPr>
            <a:normAutofit/>
          </a:bodyPr>
          <a:lstStyle/>
          <a:p>
            <a:pPr marL="0" marR="0" algn="just">
              <a:lnSpc>
                <a:spcPct val="107000"/>
              </a:lnSpc>
              <a:spcBef>
                <a:spcPts val="0"/>
              </a:spcBef>
              <a:spcAft>
                <a:spcPts val="0"/>
              </a:spcAft>
            </a:pPr>
            <a:r>
              <a:rPr lang="zh-CN" altLang="en-US" sz="3600" b="1" dirty="0">
                <a:latin typeface="Calibri" panose="020F0502020204030204"/>
                <a:ea typeface="新細明體" panose="02020500000000000000" pitchFamily="18" charset="-120"/>
              </a:rPr>
              <a:t>十一奉献不够带来了很多恶果，譬如：</a:t>
            </a: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1 </a:t>
            </a:r>
            <a:r>
              <a:rPr lang="zh-CN" altLang="en-US" sz="3600" b="1" dirty="0">
                <a:latin typeface="Calibri" panose="020F0502020204030204"/>
                <a:ea typeface="新細明體" panose="02020500000000000000" pitchFamily="18" charset="-120"/>
              </a:rPr>
              <a:t>缺少全时间神职人员和全时间教会同工。</a:t>
            </a: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2 </a:t>
            </a:r>
            <a:r>
              <a:rPr lang="zh-CN" altLang="en-US" sz="3600" b="1" dirty="0">
                <a:latin typeface="Calibri" panose="020F0502020204030204"/>
                <a:ea typeface="新細明體" panose="02020500000000000000" pitchFamily="18" charset="-120"/>
              </a:rPr>
              <a:t>很多华人教会的教堂破旧失修。</a:t>
            </a: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3 </a:t>
            </a:r>
            <a:r>
              <a:rPr lang="zh-CN" altLang="en-US" sz="3600" b="1" dirty="0">
                <a:latin typeface="Calibri" panose="020F0502020204030204"/>
                <a:ea typeface="新細明體" panose="02020500000000000000" pitchFamily="18" charset="-120"/>
              </a:rPr>
              <a:t>华人教会对于宣教事业的贡献很小。</a:t>
            </a: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4 </a:t>
            </a:r>
            <a:r>
              <a:rPr lang="zh-CN" altLang="en-US" sz="3600" b="1" dirty="0">
                <a:latin typeface="Calibri" panose="020F0502020204030204"/>
                <a:ea typeface="新細明體" panose="02020500000000000000" pitchFamily="18" charset="-120"/>
              </a:rPr>
              <a:t>华人教会对社会慈善的贡献很小。</a:t>
            </a:r>
            <a:endParaRPr lang="en-US" altLang="zh-CN" sz="3600" b="1" dirty="0">
              <a:latin typeface="Calibri" panose="020F0502020204030204"/>
              <a:ea typeface="新細明體" panose="02020500000000000000" pitchFamily="18" charset="-120"/>
            </a:endParaRPr>
          </a:p>
          <a:p>
            <a:pPr marL="0" marR="0" algn="just">
              <a:lnSpc>
                <a:spcPct val="107000"/>
              </a:lnSpc>
              <a:spcBef>
                <a:spcPts val="0"/>
              </a:spcBef>
              <a:spcAft>
                <a:spcPts val="0"/>
              </a:spcAft>
            </a:pPr>
            <a:endParaRPr lang="en-US" altLang="zh-CN" sz="3600" b="1" dirty="0">
              <a:latin typeface="Calibri" panose="020F0502020204030204"/>
              <a:ea typeface="新細明體" panose="02020500000000000000" pitchFamily="18" charset="-120"/>
            </a:endParaRP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Consequences of insufficient tithing:  </a:t>
            </a: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1. Lack of full-time clergy and church workers  </a:t>
            </a: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2. Dilapidated church buildings  </a:t>
            </a: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3. Minimal mission support  </a:t>
            </a:r>
          </a:p>
          <a:p>
            <a:pPr marL="0" marR="0" algn="just">
              <a:lnSpc>
                <a:spcPct val="107000"/>
              </a:lnSpc>
              <a:spcBef>
                <a:spcPts val="0"/>
              </a:spcBef>
              <a:spcAft>
                <a:spcPts val="0"/>
              </a:spcAft>
            </a:pPr>
            <a:r>
              <a:rPr lang="en-US" altLang="zh-CN" sz="3600" b="1" dirty="0">
                <a:latin typeface="Calibri" panose="020F0502020204030204"/>
                <a:ea typeface="新細明體" panose="02020500000000000000" pitchFamily="18" charset="-120"/>
              </a:rPr>
              <a:t>4. Minimal social charity</a:t>
            </a:r>
          </a:p>
          <a:p>
            <a:pPr marL="0" marR="0" algn="just">
              <a:lnSpc>
                <a:spcPct val="107000"/>
              </a:lnSpc>
              <a:spcBef>
                <a:spcPts val="0"/>
              </a:spcBef>
              <a:spcAft>
                <a:spcPts val="0"/>
              </a:spcAft>
            </a:pPr>
            <a:endParaRPr lang="zh-CN" altLang="en-US" sz="3600" b="1" dirty="0">
              <a:solidFill>
                <a:srgbClr val="0070C0"/>
              </a:solidFill>
              <a:latin typeface="Calibri" panose="020F0502020204030204"/>
              <a:ea typeface="新細明體" panose="02020500000000000000" pitchFamily="18" charset="-120"/>
            </a:endParaRPr>
          </a:p>
        </p:txBody>
      </p:sp>
    </p:spTree>
    <p:extLst>
      <p:ext uri="{BB962C8B-B14F-4D97-AF65-F5344CB8AC3E}">
        <p14:creationId xmlns:p14="http://schemas.microsoft.com/office/powerpoint/2010/main" val="27492510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688ABE-8A9A-4211-707D-512D49647915}"/>
              </a:ext>
            </a:extLst>
          </p:cNvPr>
          <p:cNvSpPr>
            <a:spLocks noGrp="1"/>
          </p:cNvSpPr>
          <p:nvPr>
            <p:ph idx="1"/>
          </p:nvPr>
        </p:nvSpPr>
        <p:spPr>
          <a:xfrm>
            <a:off x="90055" y="110836"/>
            <a:ext cx="12039600" cy="6698673"/>
          </a:xfrm>
        </p:spPr>
        <p:txBody>
          <a:bodyPr>
            <a:noAutofit/>
          </a:bodyPr>
          <a:lstStyle/>
          <a:p>
            <a:endParaRPr lang="en-US" altLang="zh-CN" sz="3600" b="1" dirty="0">
              <a:solidFill>
                <a:srgbClr val="0070C0"/>
              </a:solidFill>
            </a:endParaRPr>
          </a:p>
          <a:p>
            <a:r>
              <a:rPr lang="zh-CN" altLang="en-US" sz="3600" b="1" dirty="0"/>
              <a:t>拉比 </a:t>
            </a:r>
            <a:r>
              <a:rPr lang="en-US" altLang="zh-CN" sz="3600" b="1" dirty="0"/>
              <a:t>Rabbi Mendy Levertov on the tithes </a:t>
            </a:r>
            <a:r>
              <a:rPr lang="zh-CN" altLang="en-US" sz="3600" b="1" dirty="0"/>
              <a:t>对于十一奉献的解释</a:t>
            </a:r>
            <a:endParaRPr lang="en-US" altLang="zh-CN" sz="3600" b="1" dirty="0"/>
          </a:p>
          <a:p>
            <a:r>
              <a:rPr lang="en-US" altLang="zh-CN" sz="3600" b="1" dirty="0"/>
              <a:t>https://ourjewishcenter.com/library/article_cdo/aid/4266406/jewish/Maaser-Tithing-in-Torah-and-Jewish-Law.htm</a:t>
            </a:r>
          </a:p>
        </p:txBody>
      </p:sp>
    </p:spTree>
    <p:extLst>
      <p:ext uri="{BB962C8B-B14F-4D97-AF65-F5344CB8AC3E}">
        <p14:creationId xmlns:p14="http://schemas.microsoft.com/office/powerpoint/2010/main" val="308638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BCB34C-8932-9EA7-9407-37E9A298207A}"/>
              </a:ext>
            </a:extLst>
          </p:cNvPr>
          <p:cNvSpPr>
            <a:spLocks noGrp="1"/>
          </p:cNvSpPr>
          <p:nvPr>
            <p:ph idx="1"/>
          </p:nvPr>
        </p:nvSpPr>
        <p:spPr>
          <a:xfrm>
            <a:off x="1" y="145472"/>
            <a:ext cx="12088090" cy="6580909"/>
          </a:xfrm>
        </p:spPr>
        <p:txBody>
          <a:bodyPr>
            <a:normAutofit fontScale="85000" lnSpcReduction="20000"/>
          </a:bodyPr>
          <a:lstStyle/>
          <a:p>
            <a:pPr algn="just"/>
            <a:r>
              <a:rPr lang="zh-TW" altLang="en-US" sz="3900" b="1" dirty="0"/>
              <a:t>太</a:t>
            </a:r>
            <a:r>
              <a:rPr lang="en-US" sz="3900" b="1" dirty="0"/>
              <a:t>Matt 5:17-19</a:t>
            </a:r>
          </a:p>
          <a:p>
            <a:pPr algn="just"/>
            <a:r>
              <a:rPr lang="en-US" sz="3900" b="1" dirty="0"/>
              <a:t>5:17</a:t>
            </a:r>
            <a:r>
              <a:rPr lang="zh-TW" altLang="en-US" sz="3900" b="1" dirty="0"/>
              <a:t>莫 想 我 来 要 废 掉 律 法 和 先 知 。 我 来 不 是 要 废 掉 ， 乃 是 要 成 全 。</a:t>
            </a:r>
          </a:p>
          <a:p>
            <a:pPr algn="just"/>
            <a:r>
              <a:rPr lang="en-US" sz="3900" b="1" dirty="0"/>
              <a:t>Do not think that I have come to abolish the Law or the Prophets; I have not come to abolish them but to fulfill them</a:t>
            </a:r>
          </a:p>
          <a:p>
            <a:pPr algn="just"/>
            <a:r>
              <a:rPr lang="en-US" sz="3900" b="1" dirty="0"/>
              <a:t>5:18</a:t>
            </a:r>
            <a:r>
              <a:rPr lang="zh-TW" altLang="en-US" sz="3900" b="1" dirty="0"/>
              <a:t>我 实 在 告 诉 你 们 ， 就 是 到 天 地 都 废 去 了 ， 律 法 的 一 点 一 画 也 不 能 废 去 ， 都 要 成 全 。</a:t>
            </a:r>
          </a:p>
          <a:p>
            <a:pPr algn="just"/>
            <a:r>
              <a:rPr lang="en-US" sz="3900" b="1" dirty="0"/>
              <a:t>For truly, I say to you, until heaven and earth pass away, not an iota, not a dot, will pass from the Law until all is accomplished.</a:t>
            </a:r>
            <a:endParaRPr lang="en-US" dirty="0"/>
          </a:p>
        </p:txBody>
      </p:sp>
    </p:spTree>
    <p:extLst>
      <p:ext uri="{BB962C8B-B14F-4D97-AF65-F5344CB8AC3E}">
        <p14:creationId xmlns:p14="http://schemas.microsoft.com/office/powerpoint/2010/main" val="1053713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9B979C-4E38-42BC-35F6-047E7396E021}"/>
              </a:ext>
            </a:extLst>
          </p:cNvPr>
          <p:cNvSpPr>
            <a:spLocks noGrp="1"/>
          </p:cNvSpPr>
          <p:nvPr>
            <p:ph idx="1"/>
          </p:nvPr>
        </p:nvSpPr>
        <p:spPr>
          <a:xfrm>
            <a:off x="134679" y="99237"/>
            <a:ext cx="11936819" cy="6670158"/>
          </a:xfrm>
        </p:spPr>
        <p:txBody>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4000" b="1" i="0" u="none" strike="noStrike" kern="1200" cap="none" spc="0" normalizeH="0" baseline="0" noProof="0" dirty="0">
                <a:ln>
                  <a:noFill/>
                </a:ln>
                <a:effectLst/>
                <a:uLnTx/>
                <a:uFillTx/>
                <a:latin typeface="Calibri" panose="020F0502020204030204"/>
                <a:ea typeface="+mn-ea"/>
                <a:cs typeface="+mn-cs"/>
              </a:rPr>
              <a:t>5:19</a:t>
            </a:r>
            <a:r>
              <a:rPr kumimoji="0" lang="zh-TW" altLang="en-US" sz="4000" b="1" i="0" u="none" strike="noStrike" kern="1200" cap="none" spc="0" normalizeH="0" baseline="0" noProof="0" dirty="0">
                <a:ln>
                  <a:noFill/>
                </a:ln>
                <a:effectLst/>
                <a:uLnTx/>
                <a:uFillTx/>
                <a:latin typeface="Calibri" panose="020F0502020204030204"/>
                <a:ea typeface="新細明體" panose="02020500000000000000" pitchFamily="18" charset="-120"/>
                <a:cs typeface="+mn-cs"/>
              </a:rPr>
              <a:t>所 以 无 论 何 人 废 掉 这 诫 命 中 最 小 的 一 条 ， 又 教 训 人 这 样 作 ， 他 在 天 国 要 称 为 最 小 的 。 但 无 论 何 人 遵 行 这 诫 命 ， 又 教 训 人 遵 行 ， 他 在 天 国 要 称 为 大 的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4000" b="1" i="0" u="none" strike="noStrike" kern="1200" cap="none" spc="0" normalizeH="0" baseline="0" noProof="0" dirty="0">
                <a:ln>
                  <a:noFill/>
                </a:ln>
                <a:effectLst/>
                <a:uLnTx/>
                <a:uFillTx/>
                <a:latin typeface="Calibri" panose="020F0502020204030204"/>
                <a:ea typeface="+mn-ea"/>
                <a:cs typeface="+mn-cs"/>
              </a:rPr>
              <a:t>Therefore whoever relaxes one of the least of these commandments and teaches others to do the same will be called least in the kingdom of heaven, but whoever does them and teaches them will be called great in the kingdom of heaven.</a:t>
            </a:r>
            <a:endParaRPr lang="en-US" dirty="0"/>
          </a:p>
        </p:txBody>
      </p:sp>
    </p:spTree>
    <p:extLst>
      <p:ext uri="{BB962C8B-B14F-4D97-AF65-F5344CB8AC3E}">
        <p14:creationId xmlns:p14="http://schemas.microsoft.com/office/powerpoint/2010/main" val="3307834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endParaRPr lang="en-US" altLang="zh-CN" sz="3600" b="1" dirty="0">
              <a:solidFill>
                <a:srgbClr val="0070C0"/>
              </a:solidFill>
              <a:latin typeface="Times New Roman" panose="02020603050405020304" pitchFamily="18" charset="0"/>
              <a:ea typeface="SimSun" panose="02010600030101010101" pitchFamily="2" charset="-122"/>
            </a:endParaRPr>
          </a:p>
          <a:p>
            <a:r>
              <a:rPr lang="zh-CN" altLang="en-US" sz="3600" b="1" dirty="0">
                <a:latin typeface="Times New Roman" panose="02020603050405020304" pitchFamily="18" charset="0"/>
                <a:ea typeface="SimSun" panose="02010600030101010101" pitchFamily="2" charset="-122"/>
              </a:rPr>
              <a:t>林后</a:t>
            </a:r>
            <a:r>
              <a:rPr lang="en-US" altLang="zh-CN" sz="3600" b="1" dirty="0">
                <a:latin typeface="Times New Roman" panose="02020603050405020304" pitchFamily="18" charset="0"/>
                <a:ea typeface="SimSun" panose="02010600030101010101" pitchFamily="2" charset="-122"/>
              </a:rPr>
              <a:t>2 Cor 9</a:t>
            </a:r>
          </a:p>
          <a:p>
            <a:r>
              <a:rPr lang="en-US" altLang="zh-CN" sz="3600" b="1" dirty="0">
                <a:latin typeface="Times New Roman" panose="02020603050405020304" pitchFamily="18" charset="0"/>
                <a:ea typeface="SimSun" panose="02010600030101010101" pitchFamily="2" charset="-122"/>
              </a:rPr>
              <a:t>9:7	</a:t>
            </a:r>
            <a:r>
              <a:rPr lang="zh-CN" altLang="en-US" sz="3600" b="1" dirty="0">
                <a:latin typeface="Times New Roman" panose="02020603050405020304" pitchFamily="18" charset="0"/>
                <a:ea typeface="SimSun" panose="02010600030101010101" pitchFamily="2" charset="-122"/>
              </a:rPr>
              <a:t>各 人 要 随 本 心 所 酌 定 的 。 不 要 作 难 ， 不 要 勉 强 ， 因 为 捐 得 乐 意 的 人 ， 是 神 所 喜 爱 的 。</a:t>
            </a:r>
          </a:p>
          <a:p>
            <a:r>
              <a:rPr lang="en-US" altLang="zh-CN" sz="3600" b="1" dirty="0">
                <a:latin typeface="Times New Roman" panose="02020603050405020304" pitchFamily="18" charset="0"/>
                <a:ea typeface="SimSun" panose="02010600030101010101" pitchFamily="2" charset="-122"/>
              </a:rPr>
              <a:t>Each one must give as he has decided in his heart, not reluctantly or under compulsion, for God loves a cheerful giver.</a:t>
            </a:r>
          </a:p>
        </p:txBody>
      </p:sp>
    </p:spTree>
    <p:extLst>
      <p:ext uri="{BB962C8B-B14F-4D97-AF65-F5344CB8AC3E}">
        <p14:creationId xmlns:p14="http://schemas.microsoft.com/office/powerpoint/2010/main" val="2712799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zh-CN" sz="2800" b="1" dirty="0">
                <a:effectLst/>
                <a:ea typeface="DengXian" panose="02010600030101010101" pitchFamily="2" charset="-122"/>
                <a:cs typeface="Times New Roman" panose="02020603050405020304" pitchFamily="18" charset="0"/>
              </a:rPr>
              <a:t>乐捐</a:t>
            </a:r>
            <a:r>
              <a:rPr lang="zh-CN" altLang="en-US" sz="2800" b="1" dirty="0">
                <a:effectLst/>
                <a:ea typeface="DengXian" panose="02010600030101010101" pitchFamily="2" charset="-122"/>
                <a:cs typeface="Times New Roman" panose="02020603050405020304" pitchFamily="18" charset="0"/>
              </a:rPr>
              <a:t>是</a:t>
            </a:r>
            <a:r>
              <a:rPr lang="zh-CN" sz="2800" b="1" dirty="0">
                <a:effectLst/>
                <a:ea typeface="DengXian" panose="02010600030101010101" pitchFamily="2" charset="-122"/>
                <a:cs typeface="Times New Roman" panose="02020603050405020304" pitchFamily="18" charset="0"/>
              </a:rPr>
              <a:t>最少</a:t>
            </a:r>
            <a:r>
              <a:rPr lang="zh-CN" altLang="en-US" sz="2800" b="1" dirty="0">
                <a:effectLst/>
                <a:ea typeface="DengXian" panose="02010600030101010101" pitchFamily="2" charset="-122"/>
                <a:cs typeface="Times New Roman" panose="02020603050405020304" pitchFamily="18" charset="0"/>
              </a:rPr>
              <a:t>捐</a:t>
            </a:r>
            <a:r>
              <a:rPr lang="en-US" sz="2800" b="1" dirty="0">
                <a:effectLst/>
                <a:latin typeface="DengXian" panose="02010600030101010101" pitchFamily="2" charset="-122"/>
                <a:cs typeface="Times New Roman" panose="02020603050405020304" pitchFamily="18" charset="0"/>
              </a:rPr>
              <a:t>10%</a:t>
            </a:r>
            <a:r>
              <a:rPr lang="zh-CN" sz="2800" b="1" dirty="0">
                <a:effectLst/>
                <a:latin typeface="DengXian" panose="02010600030101010101" pitchFamily="2" charset="-122"/>
                <a:cs typeface="Times New Roman" panose="02020603050405020304" pitchFamily="18" charset="0"/>
              </a:rPr>
              <a:t>，</a:t>
            </a:r>
            <a:r>
              <a:rPr lang="zh-CN" altLang="en-US" sz="2800" b="1" dirty="0">
                <a:effectLst/>
                <a:latin typeface="DengXian" panose="02010600030101010101" pitchFamily="2" charset="-122"/>
                <a:cs typeface="Times New Roman" panose="02020603050405020304" pitchFamily="18" charset="0"/>
              </a:rPr>
              <a:t>五大理由 </a:t>
            </a:r>
            <a:r>
              <a:rPr lang="en-US" altLang="zh-CN" sz="2800" b="1" dirty="0">
                <a:effectLst/>
                <a:latin typeface="DengXian" panose="02010600030101010101" pitchFamily="2" charset="-122"/>
                <a:cs typeface="Times New Roman" panose="02020603050405020304" pitchFamily="18" charset="0"/>
              </a:rPr>
              <a:t>Cheerful giving means a minimum of 10%. Five major reasons</a:t>
            </a:r>
            <a:r>
              <a:rPr lang="zh-CN" altLang="en-US" sz="2800" b="1" dirty="0">
                <a:effectLst/>
                <a:latin typeface="DengXian" panose="02010600030101010101" pitchFamily="2" charset="-122"/>
                <a:cs typeface="Times New Roman" panose="02020603050405020304" pitchFamily="18" charset="0"/>
              </a:rPr>
              <a:t>：</a:t>
            </a:r>
            <a:endParaRPr lang="en-US" altLang="zh-CN" sz="2800" b="1" dirty="0">
              <a:effectLst/>
              <a:latin typeface="DengXian" panose="02010600030101010101" pitchFamily="2" charset="-122"/>
              <a:cs typeface="Times New Roman" panose="02020603050405020304" pitchFamily="18" charset="0"/>
            </a:endParaRPr>
          </a:p>
          <a:p>
            <a:r>
              <a:rPr lang="en-US" altLang="zh-CN" sz="2800" b="1" dirty="0">
                <a:effectLst/>
                <a:ea typeface="SimSun" panose="02010600030101010101" pitchFamily="2" charset="-122"/>
                <a:cs typeface="Times New Roman" panose="02020603050405020304" pitchFamily="18" charset="0"/>
              </a:rPr>
              <a:t>1 </a:t>
            </a:r>
            <a:r>
              <a:rPr lang="zh-CN" sz="2800" b="1" dirty="0">
                <a:effectLst/>
                <a:ea typeface="SimSun" panose="02010600030101010101" pitchFamily="2" charset="-122"/>
                <a:cs typeface="Times New Roman" panose="02020603050405020304" pitchFamily="18" charset="0"/>
              </a:rPr>
              <a:t>林后</a:t>
            </a:r>
            <a:r>
              <a:rPr lang="en-US" sz="2800" b="1" dirty="0">
                <a:effectLst/>
                <a:latin typeface="SimSun" panose="02010600030101010101" pitchFamily="2" charset="-122"/>
                <a:cs typeface="Times New Roman" panose="02020603050405020304" pitchFamily="18" charset="0"/>
              </a:rPr>
              <a:t>9</a:t>
            </a:r>
            <a:r>
              <a:rPr lang="zh-CN" sz="2800" b="1" dirty="0">
                <a:effectLst/>
                <a:latin typeface="SimSun" panose="02010600030101010101" pitchFamily="2" charset="-122"/>
                <a:cs typeface="Times New Roman" panose="02020603050405020304" pitchFamily="18" charset="0"/>
              </a:rPr>
              <a:t>：</a:t>
            </a:r>
            <a:r>
              <a:rPr lang="en-US" sz="2800" b="1" dirty="0">
                <a:effectLst/>
                <a:latin typeface="SimSun" panose="02010600030101010101" pitchFamily="2" charset="-122"/>
                <a:cs typeface="Times New Roman" panose="02020603050405020304" pitchFamily="18" charset="0"/>
              </a:rPr>
              <a:t>7 </a:t>
            </a:r>
            <a:r>
              <a:rPr lang="zh-CN" altLang="en-US" sz="2800" b="1" dirty="0">
                <a:effectLst/>
                <a:latin typeface="SimSun" panose="02010600030101010101" pitchFamily="2" charset="-122"/>
                <a:cs typeface="Times New Roman" panose="02020603050405020304" pitchFamily="18" charset="0"/>
              </a:rPr>
              <a:t>的</a:t>
            </a:r>
            <a:r>
              <a:rPr lang="zh-CN" sz="2800" b="1" dirty="0">
                <a:effectLst/>
                <a:latin typeface="SimSun" panose="02010600030101010101" pitchFamily="2" charset="-122"/>
                <a:cs typeface="Times New Roman" panose="02020603050405020304" pitchFamily="18" charset="0"/>
              </a:rPr>
              <a:t>上下文</a:t>
            </a:r>
            <a:r>
              <a:rPr lang="zh-CN" altLang="en-US" sz="2800" b="1" dirty="0">
                <a:effectLst/>
                <a:latin typeface="SimSun" panose="02010600030101010101" pitchFamily="2" charset="-122"/>
                <a:cs typeface="Times New Roman" panose="02020603050405020304" pitchFamily="18" charset="0"/>
              </a:rPr>
              <a:t>不支持 </a:t>
            </a:r>
            <a:r>
              <a:rPr lang="en-US" altLang="zh-CN" sz="2800" b="1" dirty="0">
                <a:effectLst/>
                <a:latin typeface="SimSun" panose="02010600030101010101" pitchFamily="2" charset="-122"/>
                <a:cs typeface="Times New Roman" panose="02020603050405020304" pitchFamily="18" charset="0"/>
              </a:rPr>
              <a:t>- </a:t>
            </a:r>
            <a:r>
              <a:rPr lang="zh-CN" altLang="en-US" sz="2800" b="1" dirty="0">
                <a:effectLst/>
                <a:latin typeface="SimSun" panose="02010600030101010101" pitchFamily="2" charset="-122"/>
                <a:cs typeface="Times New Roman" panose="02020603050405020304" pitchFamily="18" charset="0"/>
              </a:rPr>
              <a:t>乐捐是随意少捐。</a:t>
            </a:r>
            <a:r>
              <a:rPr lang="en-US" altLang="zh-CN" sz="2800" b="1" dirty="0">
                <a:effectLst/>
                <a:latin typeface="SimSun" panose="02010600030101010101" pitchFamily="2" charset="-122"/>
                <a:cs typeface="Times New Roman" panose="02020603050405020304" pitchFamily="18" charset="0"/>
              </a:rPr>
              <a:t>The context of 2 Corinthians 9:7 does not support the idea that “cheerful giving” means you can give as little as you want. </a:t>
            </a:r>
            <a:r>
              <a:rPr lang="zh-CN" altLang="en-US" sz="2800" b="1" dirty="0">
                <a:effectLst/>
                <a:latin typeface="SimSun" panose="02010600030101010101" pitchFamily="2" charset="-122"/>
                <a:cs typeface="Times New Roman" panose="02020603050405020304" pitchFamily="18" charset="0"/>
              </a:rPr>
              <a:t>（林后 </a:t>
            </a:r>
            <a:r>
              <a:rPr lang="en-US" altLang="zh-CN" sz="2800" b="1" dirty="0">
                <a:effectLst/>
                <a:latin typeface="SimSun" panose="02010600030101010101" pitchFamily="2" charset="-122"/>
                <a:cs typeface="Times New Roman" panose="02020603050405020304" pitchFamily="18" charset="0"/>
              </a:rPr>
              <a:t>2 Cor 8</a:t>
            </a:r>
            <a:r>
              <a:rPr lang="zh-CN" altLang="en-US" sz="2800" b="1" dirty="0">
                <a:effectLst/>
                <a:latin typeface="SimSun" panose="02010600030101010101" pitchFamily="2" charset="-122"/>
                <a:cs typeface="Times New Roman" panose="02020603050405020304" pitchFamily="18" charset="0"/>
              </a:rPr>
              <a:t>：</a:t>
            </a:r>
            <a:r>
              <a:rPr lang="en-US" altLang="zh-CN" sz="2800" b="1" dirty="0">
                <a:effectLst/>
                <a:latin typeface="SimSun" panose="02010600030101010101" pitchFamily="2" charset="-122"/>
                <a:cs typeface="Times New Roman" panose="02020603050405020304" pitchFamily="18" charset="0"/>
              </a:rPr>
              <a:t>1-15</a:t>
            </a:r>
            <a:r>
              <a:rPr lang="zh-CN" altLang="en-US" sz="2800" b="1" dirty="0">
                <a:effectLst/>
                <a:latin typeface="SimSun" panose="02010600030101010101" pitchFamily="2" charset="-122"/>
                <a:cs typeface="Times New Roman" panose="02020603050405020304" pitchFamily="18" charset="0"/>
              </a:rPr>
              <a:t>，</a:t>
            </a:r>
            <a:r>
              <a:rPr lang="en-US" altLang="zh-CN" sz="2800" b="1" dirty="0">
                <a:effectLst/>
                <a:latin typeface="SimSun" panose="02010600030101010101" pitchFamily="2" charset="-122"/>
                <a:cs typeface="Times New Roman" panose="02020603050405020304" pitchFamily="18" charset="0"/>
              </a:rPr>
              <a:t>9</a:t>
            </a:r>
            <a:r>
              <a:rPr lang="zh-CN" altLang="en-US" sz="2800" b="1" dirty="0">
                <a:effectLst/>
                <a:latin typeface="SimSun" panose="02010600030101010101" pitchFamily="2" charset="-122"/>
                <a:cs typeface="Times New Roman" panose="02020603050405020304" pitchFamily="18" charset="0"/>
              </a:rPr>
              <a:t>：</a:t>
            </a:r>
            <a:r>
              <a:rPr lang="en-US" altLang="zh-CN" sz="2800" b="1" dirty="0">
                <a:effectLst/>
                <a:latin typeface="SimSun" panose="02010600030101010101" pitchFamily="2" charset="-122"/>
                <a:cs typeface="Times New Roman" panose="02020603050405020304" pitchFamily="18" charset="0"/>
              </a:rPr>
              <a:t>1-4</a:t>
            </a:r>
            <a:r>
              <a:rPr lang="zh-CN" altLang="en-US" sz="2800" b="1" dirty="0">
                <a:effectLst/>
                <a:latin typeface="SimSun" panose="02010600030101010101" pitchFamily="2" charset="-122"/>
                <a:cs typeface="Times New Roman" panose="02020603050405020304" pitchFamily="18" charset="0"/>
              </a:rPr>
              <a:t>）</a:t>
            </a:r>
            <a:endParaRPr lang="en-US" altLang="zh-CN" sz="2800" b="1" dirty="0">
              <a:effectLst/>
              <a:latin typeface="SimSun" panose="02010600030101010101" pitchFamily="2" charset="-122"/>
              <a:cs typeface="Times New Roman" panose="02020603050405020304" pitchFamily="18" charset="0"/>
            </a:endParaRPr>
          </a:p>
          <a:p>
            <a:r>
              <a:rPr lang="en-US" altLang="zh-CN" sz="2800" b="1" dirty="0">
                <a:latin typeface="Times New Roman" panose="02020603050405020304" pitchFamily="18" charset="0"/>
                <a:ea typeface="SimSun" panose="02010600030101010101" pitchFamily="2" charset="-122"/>
              </a:rPr>
              <a:t>2 </a:t>
            </a:r>
            <a:r>
              <a:rPr lang="zh-CN" altLang="en-US" sz="2800" b="1" dirty="0">
                <a:latin typeface="Times New Roman" panose="02020603050405020304" pitchFamily="18" charset="0"/>
                <a:ea typeface="SimSun" panose="02010600030101010101" pitchFamily="2" charset="-122"/>
              </a:rPr>
              <a:t>耶稣的心中有一个奉献的标准 </a:t>
            </a:r>
            <a:r>
              <a:rPr lang="en-US" altLang="zh-CN" sz="2800" b="1" dirty="0">
                <a:latin typeface="Times New Roman" panose="02020603050405020304" pitchFamily="18" charset="0"/>
                <a:ea typeface="SimSun" panose="02010600030101010101" pitchFamily="2" charset="-122"/>
              </a:rPr>
              <a:t>Jesus Himself had a clear standard for giving in His heart</a:t>
            </a:r>
            <a:r>
              <a:rPr lang="zh-CN" altLang="en-US" sz="2800" b="1" dirty="0">
                <a:latin typeface="Times New Roman" panose="02020603050405020304" pitchFamily="18" charset="0"/>
                <a:ea typeface="SimSun" panose="02010600030101010101" pitchFamily="2" charset="-122"/>
              </a:rPr>
              <a:t>（太 </a:t>
            </a:r>
            <a:r>
              <a:rPr lang="en-US" altLang="zh-CN" sz="2800" b="1" dirty="0">
                <a:latin typeface="Times New Roman" panose="02020603050405020304" pitchFamily="18" charset="0"/>
                <a:ea typeface="SimSun" panose="02010600030101010101" pitchFamily="2" charset="-122"/>
              </a:rPr>
              <a:t>Matt 8:4</a:t>
            </a:r>
            <a:r>
              <a:rPr lang="zh-CN" altLang="en-US" sz="2800" b="1" dirty="0">
                <a:latin typeface="Times New Roman" panose="02020603050405020304" pitchFamily="18" charset="0"/>
                <a:ea typeface="SimSun" panose="02010600030101010101" pitchFamily="2" charset="-122"/>
              </a:rPr>
              <a:t>，</a:t>
            </a:r>
            <a:r>
              <a:rPr lang="en-US" altLang="zh-CN" sz="2800" b="1" dirty="0">
                <a:latin typeface="Times New Roman" panose="02020603050405020304" pitchFamily="18" charset="0"/>
                <a:ea typeface="SimSun" panose="02010600030101010101" pitchFamily="2" charset="-122"/>
              </a:rPr>
              <a:t>23:23</a:t>
            </a:r>
            <a:r>
              <a:rPr lang="zh-CN" altLang="en-US" sz="2800" b="1" dirty="0">
                <a:latin typeface="Times New Roman" panose="02020603050405020304" pitchFamily="18" charset="0"/>
                <a:ea typeface="SimSun" panose="02010600030101010101" pitchFamily="2" charset="-122"/>
              </a:rPr>
              <a:t>）</a:t>
            </a:r>
            <a:endParaRPr lang="en-US" altLang="zh-CN" sz="2800" b="1" dirty="0">
              <a:latin typeface="Times New Roman" panose="02020603050405020304" pitchFamily="18" charset="0"/>
              <a:ea typeface="SimSun" panose="02010600030101010101" pitchFamily="2" charset="-122"/>
            </a:endParaRPr>
          </a:p>
          <a:p>
            <a:endParaRPr lang="en-US" altLang="zh-CN" sz="2800" b="1" dirty="0">
              <a:latin typeface="Times New Roman" panose="02020603050405020304" pitchFamily="18" charset="0"/>
              <a:ea typeface="SimSun" panose="02010600030101010101" pitchFamily="2" charset="-122"/>
            </a:endParaRPr>
          </a:p>
          <a:p>
            <a:r>
              <a:rPr lang="en-US" altLang="zh-CN" sz="2800" b="1" dirty="0">
                <a:latin typeface="Times New Roman" panose="02020603050405020304" pitchFamily="18" charset="0"/>
                <a:ea typeface="SimSun" panose="02010600030101010101" pitchFamily="2" charset="-122"/>
              </a:rPr>
              <a:t>3 </a:t>
            </a:r>
            <a:r>
              <a:rPr lang="zh-CN" altLang="en-US" sz="2800" b="1" dirty="0">
                <a:latin typeface="Times New Roman" panose="02020603050405020304" pitchFamily="18" charset="0"/>
                <a:ea typeface="SimSun" panose="02010600030101010101" pitchFamily="2" charset="-122"/>
              </a:rPr>
              <a:t>旧约就已经是乐捐 </a:t>
            </a:r>
            <a:r>
              <a:rPr lang="en-US" altLang="zh-CN" sz="2800" b="1" dirty="0">
                <a:latin typeface="Times New Roman" panose="02020603050405020304" pitchFamily="18" charset="0"/>
                <a:ea typeface="SimSun" panose="02010600030101010101" pitchFamily="2" charset="-122"/>
              </a:rPr>
              <a:t>The Old Testament already strongly encouraged cheerful, willing giving.</a:t>
            </a:r>
            <a:r>
              <a:rPr lang="zh-CN" altLang="en-US" sz="2800" b="1" dirty="0">
                <a:latin typeface="Times New Roman" panose="02020603050405020304" pitchFamily="18" charset="0"/>
                <a:ea typeface="SimSun" panose="02010600030101010101" pitchFamily="2" charset="-122"/>
              </a:rPr>
              <a:t>（出 </a:t>
            </a:r>
            <a:r>
              <a:rPr lang="en-US" altLang="zh-CN" sz="2800" b="1" dirty="0" err="1">
                <a:latin typeface="Times New Roman" panose="02020603050405020304" pitchFamily="18" charset="0"/>
                <a:ea typeface="SimSun" panose="02010600030101010101" pitchFamily="2" charset="-122"/>
              </a:rPr>
              <a:t>Exod</a:t>
            </a:r>
            <a:r>
              <a:rPr lang="en-US" altLang="zh-CN" sz="2800" b="1" dirty="0">
                <a:latin typeface="Times New Roman" panose="02020603050405020304" pitchFamily="18" charset="0"/>
                <a:ea typeface="SimSun" panose="02010600030101010101" pitchFamily="2" charset="-122"/>
              </a:rPr>
              <a:t> 25:2</a:t>
            </a:r>
            <a:r>
              <a:rPr lang="zh-CN" altLang="en-US" sz="2800" b="1" dirty="0">
                <a:latin typeface="Times New Roman" panose="02020603050405020304" pitchFamily="18" charset="0"/>
                <a:ea typeface="SimSun" panose="02010600030101010101" pitchFamily="2" charset="-122"/>
              </a:rPr>
              <a:t>，</a:t>
            </a:r>
            <a:r>
              <a:rPr lang="en-US" altLang="zh-CN" sz="2800" b="1" dirty="0">
                <a:latin typeface="Times New Roman" panose="02020603050405020304" pitchFamily="18" charset="0"/>
                <a:ea typeface="SimSun" panose="02010600030101010101" pitchFamily="2" charset="-122"/>
              </a:rPr>
              <a:t>35</a:t>
            </a:r>
            <a:r>
              <a:rPr lang="zh-CN" altLang="en-US" sz="2800" b="1" dirty="0">
                <a:latin typeface="Times New Roman" panose="02020603050405020304" pitchFamily="18" charset="0"/>
                <a:ea typeface="SimSun" panose="02010600030101010101" pitchFamily="2" charset="-122"/>
              </a:rPr>
              <a:t>：</a:t>
            </a:r>
            <a:r>
              <a:rPr lang="en-US" altLang="zh-CN" sz="2800" b="1" dirty="0">
                <a:latin typeface="Times New Roman" panose="02020603050405020304" pitchFamily="18" charset="0"/>
                <a:ea typeface="SimSun" panose="02010600030101010101" pitchFamily="2" charset="-122"/>
              </a:rPr>
              <a:t>5</a:t>
            </a:r>
            <a:r>
              <a:rPr lang="zh-CN" altLang="en-US" sz="2800" b="1" dirty="0">
                <a:latin typeface="Times New Roman" panose="02020603050405020304" pitchFamily="18" charset="0"/>
                <a:ea typeface="SimSun" panose="02010600030101010101" pitchFamily="2" charset="-122"/>
              </a:rPr>
              <a:t>、</a:t>
            </a:r>
            <a:r>
              <a:rPr lang="en-US" altLang="zh-CN" sz="2800" b="1" dirty="0">
                <a:latin typeface="Times New Roman" panose="02020603050405020304" pitchFamily="18" charset="0"/>
                <a:ea typeface="SimSun" panose="02010600030101010101" pitchFamily="2" charset="-122"/>
              </a:rPr>
              <a:t>21-22</a:t>
            </a:r>
            <a:r>
              <a:rPr lang="zh-CN" altLang="en-US" sz="2800" b="1" dirty="0">
                <a:latin typeface="Times New Roman" panose="02020603050405020304" pitchFamily="18" charset="0"/>
                <a:ea typeface="SimSun" panose="02010600030101010101" pitchFamily="2" charset="-122"/>
              </a:rPr>
              <a:t>、</a:t>
            </a:r>
            <a:r>
              <a:rPr lang="en-US" altLang="zh-CN" sz="2800" b="1" dirty="0">
                <a:latin typeface="Times New Roman" panose="02020603050405020304" pitchFamily="18" charset="0"/>
                <a:ea typeface="SimSun" panose="02010600030101010101" pitchFamily="2" charset="-122"/>
              </a:rPr>
              <a:t>29</a:t>
            </a:r>
            <a:r>
              <a:rPr lang="zh-CN" altLang="en-US" sz="2800" b="1" dirty="0">
                <a:latin typeface="Times New Roman" panose="02020603050405020304" pitchFamily="18" charset="0"/>
                <a:ea typeface="SimSun" panose="02010600030101010101" pitchFamily="2" charset="-122"/>
              </a:rPr>
              <a:t>，代上 </a:t>
            </a:r>
            <a:r>
              <a:rPr lang="en-US" altLang="zh-CN" sz="2800" b="1" dirty="0">
                <a:latin typeface="Times New Roman" panose="02020603050405020304" pitchFamily="18" charset="0"/>
                <a:ea typeface="SimSun" panose="02010600030101010101" pitchFamily="2" charset="-122"/>
              </a:rPr>
              <a:t>1 Chronicles 29:9</a:t>
            </a:r>
            <a:r>
              <a:rPr lang="zh-CN" altLang="en-US" sz="2800" b="1" dirty="0">
                <a:latin typeface="Times New Roman" panose="02020603050405020304" pitchFamily="18" charset="0"/>
                <a:ea typeface="SimSun" panose="02010600030101010101" pitchFamily="2" charset="-122"/>
              </a:rPr>
              <a:t>、</a:t>
            </a:r>
            <a:r>
              <a:rPr lang="en-US" altLang="zh-CN" sz="2800" b="1" dirty="0">
                <a:latin typeface="Times New Roman" panose="02020603050405020304" pitchFamily="18" charset="0"/>
                <a:ea typeface="SimSun" panose="02010600030101010101" pitchFamily="2" charset="-122"/>
              </a:rPr>
              <a:t>17</a:t>
            </a:r>
            <a:r>
              <a:rPr lang="zh-CN" altLang="en-US" sz="2800" b="1" dirty="0">
                <a:latin typeface="Times New Roman" panose="02020603050405020304" pitchFamily="18" charset="0"/>
                <a:ea typeface="SimSun" panose="02010600030101010101" pitchFamily="2" charset="-122"/>
              </a:rPr>
              <a:t>）</a:t>
            </a:r>
            <a:endParaRPr lang="en-US" altLang="zh-CN" sz="2800" b="1"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048941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2345"/>
            <a:ext cx="12143509" cy="6650182"/>
          </a:xfrm>
        </p:spPr>
        <p:txBody>
          <a:bodyPr>
            <a:noAutofit/>
          </a:bodyPr>
          <a:lstStyle/>
          <a:p>
            <a:r>
              <a:rPr lang="zh-CN" sz="2800" b="1" dirty="0">
                <a:effectLst/>
                <a:ea typeface="DengXian" panose="02010600030101010101" pitchFamily="2" charset="-122"/>
                <a:cs typeface="Times New Roman" panose="02020603050405020304" pitchFamily="18" charset="0"/>
              </a:rPr>
              <a:t>乐捐</a:t>
            </a:r>
            <a:r>
              <a:rPr lang="zh-CN" altLang="en-US" sz="2800" b="1" dirty="0">
                <a:effectLst/>
                <a:ea typeface="DengXian" panose="02010600030101010101" pitchFamily="2" charset="-122"/>
                <a:cs typeface="Times New Roman" panose="02020603050405020304" pitchFamily="18" charset="0"/>
              </a:rPr>
              <a:t>是</a:t>
            </a:r>
            <a:r>
              <a:rPr lang="zh-CN" sz="2800" b="1" dirty="0">
                <a:effectLst/>
                <a:ea typeface="DengXian" panose="02010600030101010101" pitchFamily="2" charset="-122"/>
                <a:cs typeface="Times New Roman" panose="02020603050405020304" pitchFamily="18" charset="0"/>
              </a:rPr>
              <a:t>最少</a:t>
            </a:r>
            <a:r>
              <a:rPr lang="zh-CN" altLang="en-US" sz="2800" b="1" dirty="0">
                <a:effectLst/>
                <a:ea typeface="DengXian" panose="02010600030101010101" pitchFamily="2" charset="-122"/>
                <a:cs typeface="Times New Roman" panose="02020603050405020304" pitchFamily="18" charset="0"/>
              </a:rPr>
              <a:t>捐</a:t>
            </a:r>
            <a:r>
              <a:rPr lang="en-US" sz="2800" b="1" dirty="0">
                <a:effectLst/>
                <a:latin typeface="DengXian" panose="02010600030101010101" pitchFamily="2" charset="-122"/>
                <a:cs typeface="Times New Roman" panose="02020603050405020304" pitchFamily="18" charset="0"/>
              </a:rPr>
              <a:t>10%</a:t>
            </a:r>
            <a:r>
              <a:rPr lang="zh-CN" sz="2800" b="1" dirty="0">
                <a:effectLst/>
                <a:latin typeface="DengXian" panose="02010600030101010101" pitchFamily="2" charset="-122"/>
                <a:cs typeface="Times New Roman" panose="02020603050405020304" pitchFamily="18" charset="0"/>
              </a:rPr>
              <a:t>，</a:t>
            </a:r>
            <a:r>
              <a:rPr lang="zh-CN" altLang="en-US" sz="2800" b="1" dirty="0">
                <a:effectLst/>
                <a:latin typeface="DengXian" panose="02010600030101010101" pitchFamily="2" charset="-122"/>
                <a:cs typeface="Times New Roman" panose="02020603050405020304" pitchFamily="18" charset="0"/>
              </a:rPr>
              <a:t>五大理由</a:t>
            </a:r>
            <a:r>
              <a:rPr lang="en-US" altLang="zh-CN" sz="2800" b="1" dirty="0">
                <a:effectLst/>
                <a:latin typeface="DengXian" panose="02010600030101010101" pitchFamily="2" charset="-122"/>
                <a:cs typeface="Times New Roman" panose="02020603050405020304" pitchFamily="18" charset="0"/>
              </a:rPr>
              <a:t>Cheerful giving means a minimum of 10%. Five major reasons</a:t>
            </a:r>
            <a:r>
              <a:rPr lang="zh-CN" altLang="en-US" sz="2800" b="1" dirty="0">
                <a:effectLst/>
                <a:latin typeface="DengXian" panose="02010600030101010101" pitchFamily="2" charset="-122"/>
                <a:cs typeface="Times New Roman" panose="02020603050405020304" pitchFamily="18" charset="0"/>
              </a:rPr>
              <a:t>：</a:t>
            </a:r>
            <a:endParaRPr lang="en-US" altLang="zh-CN" sz="2800" b="1" dirty="0">
              <a:effectLst/>
              <a:latin typeface="DengXian" panose="02010600030101010101" pitchFamily="2" charset="-122"/>
              <a:cs typeface="Times New Roman" panose="02020603050405020304" pitchFamily="18" charset="0"/>
            </a:endParaRPr>
          </a:p>
          <a:p>
            <a:endParaRPr lang="en-US" altLang="zh-CN" sz="2800" b="1" dirty="0">
              <a:latin typeface="Times New Roman" panose="02020603050405020304" pitchFamily="18" charset="0"/>
              <a:ea typeface="SimSun" panose="02010600030101010101" pitchFamily="2" charset="-122"/>
            </a:endParaRPr>
          </a:p>
          <a:p>
            <a:r>
              <a:rPr lang="en-US" altLang="zh-CN" sz="2800" b="1" dirty="0">
                <a:latin typeface="Times New Roman" panose="02020603050405020304" pitchFamily="18" charset="0"/>
                <a:ea typeface="SimSun" panose="02010600030101010101" pitchFamily="2" charset="-122"/>
              </a:rPr>
              <a:t>4 </a:t>
            </a:r>
            <a:r>
              <a:rPr lang="zh-CN" altLang="en-US" sz="2800" b="1" dirty="0">
                <a:latin typeface="Times New Roman" panose="02020603050405020304" pitchFamily="18" charset="0"/>
                <a:ea typeface="SimSun" panose="02010600030101010101" pitchFamily="2" charset="-122"/>
              </a:rPr>
              <a:t>新约里的标准高于旧约里的标准，如果旧约要求十一，新约里的标准就不应该低于旧约。</a:t>
            </a:r>
            <a:r>
              <a:rPr lang="en-US" altLang="zh-CN" sz="2800" b="1" dirty="0">
                <a:latin typeface="Times New Roman" panose="02020603050405020304" pitchFamily="18" charset="0"/>
                <a:ea typeface="SimSun" panose="02010600030101010101" pitchFamily="2" charset="-122"/>
              </a:rPr>
              <a:t>The New Testament standard is higher than the Old Testament standard. If the Old Testament required the tithe (10%), the New Testament standard cannot be lower than the Old</a:t>
            </a:r>
          </a:p>
          <a:p>
            <a:endParaRPr lang="en-US" altLang="zh-CN" sz="2800" b="1" dirty="0">
              <a:latin typeface="Times New Roman" panose="02020603050405020304" pitchFamily="18" charset="0"/>
              <a:ea typeface="SimSun" panose="02010600030101010101" pitchFamily="2" charset="-122"/>
            </a:endParaRPr>
          </a:p>
          <a:p>
            <a:r>
              <a:rPr lang="en-US" altLang="zh-CN" sz="2800" b="1" dirty="0">
                <a:latin typeface="Times New Roman" panose="02020603050405020304" pitchFamily="18" charset="0"/>
                <a:ea typeface="SimSun" panose="02010600030101010101" pitchFamily="2" charset="-122"/>
              </a:rPr>
              <a:t>5 </a:t>
            </a:r>
            <a:r>
              <a:rPr lang="zh-CN" altLang="en-US" sz="2800" b="1" dirty="0">
                <a:latin typeface="Times New Roman" panose="02020603050405020304" pitchFamily="18" charset="0"/>
                <a:ea typeface="SimSun" panose="02010600030101010101" pitchFamily="2" charset="-122"/>
              </a:rPr>
              <a:t>敬拜神，新约时代比旧约时代优越 </a:t>
            </a:r>
            <a:r>
              <a:rPr lang="en-US" altLang="zh-CN" sz="2800" b="1" dirty="0">
                <a:latin typeface="Times New Roman" panose="02020603050405020304" pitchFamily="18" charset="0"/>
                <a:ea typeface="SimSun" panose="02010600030101010101" pitchFamily="2" charset="-122"/>
              </a:rPr>
              <a:t>– </a:t>
            </a:r>
            <a:r>
              <a:rPr lang="zh-CN" altLang="en-US" sz="2800" b="1" dirty="0">
                <a:latin typeface="Times New Roman" panose="02020603050405020304" pitchFamily="18" charset="0"/>
                <a:ea typeface="SimSun" panose="02010600030101010101" pitchFamily="2" charset="-122"/>
              </a:rPr>
              <a:t>有圣灵、且省钱  </a:t>
            </a:r>
            <a:r>
              <a:rPr lang="en-US" altLang="zh-CN" sz="2800" b="1" dirty="0">
                <a:latin typeface="Times New Roman" panose="02020603050405020304" pitchFamily="18" charset="0"/>
                <a:ea typeface="SimSun" panose="02010600030101010101" pitchFamily="2" charset="-122"/>
              </a:rPr>
              <a:t>Worshiping God in the New Testament era is far superior to the Old Testament era—we have the indwelling Holy Spirit, and we no longer have to spend money buying animal sacrifices. Our gratitude and giving should therefore not be less, but greater.</a:t>
            </a:r>
          </a:p>
        </p:txBody>
      </p:sp>
    </p:spTree>
    <p:extLst>
      <p:ext uri="{BB962C8B-B14F-4D97-AF65-F5344CB8AC3E}">
        <p14:creationId xmlns:p14="http://schemas.microsoft.com/office/powerpoint/2010/main" val="162117786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otalTime>3782</TotalTime>
  <Words>5414</Words>
  <Application>Microsoft Office PowerPoint</Application>
  <PresentationFormat>Widescreen</PresentationFormat>
  <Paragraphs>201</Paragraphs>
  <Slides>40</Slides>
  <Notes>0</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40</vt:i4>
      </vt:variant>
    </vt:vector>
  </HeadingPairs>
  <TitlesOfParts>
    <vt:vector size="56" baseType="lpstr">
      <vt:lpstr>APPLE CHANCERY</vt:lpstr>
      <vt:lpstr>APPLE CHANCERY</vt:lpstr>
      <vt:lpstr>DengXian</vt:lpstr>
      <vt:lpstr>DengXian</vt:lpstr>
      <vt:lpstr>等线 Light</vt:lpstr>
      <vt:lpstr>FangSong</vt:lpstr>
      <vt:lpstr>SimSun</vt:lpstr>
      <vt:lpstr>zihun49hao-xiaoyaoxingshu</vt:lpstr>
      <vt:lpstr>Arial</vt:lpstr>
      <vt:lpstr>Bookman Old Style</vt:lpstr>
      <vt:lpstr>Calibri</vt:lpstr>
      <vt:lpstr>Lucida Bright</vt:lpstr>
      <vt:lpstr>Rockwell</vt:lpstr>
      <vt:lpstr>Times New Roman</vt:lpstr>
      <vt:lpstr>Office 主题​​</vt:lpstr>
      <vt:lpstr>Damask</vt:lpstr>
      <vt:lpstr>十一与乐捐  Tithing and Ready Giver  （林后 2 Cor 9:1-15）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256</cp:revision>
  <dcterms:created xsi:type="dcterms:W3CDTF">2024-03-21T22:38:27Z</dcterms:created>
  <dcterms:modified xsi:type="dcterms:W3CDTF">2025-11-19T04:41:06Z</dcterms:modified>
</cp:coreProperties>
</file>