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017" r:id="rId1"/>
  </p:sldMasterIdLst>
  <p:sldIdLst>
    <p:sldId id="256" r:id="rId2"/>
    <p:sldId id="318" r:id="rId3"/>
    <p:sldId id="319" r:id="rId4"/>
    <p:sldId id="320" r:id="rId5"/>
    <p:sldId id="321" r:id="rId6"/>
    <p:sldId id="284" r:id="rId7"/>
    <p:sldId id="317" r:id="rId8"/>
    <p:sldId id="297" r:id="rId9"/>
    <p:sldId id="310" r:id="rId10"/>
    <p:sldId id="305" r:id="rId11"/>
    <p:sldId id="314" r:id="rId12"/>
    <p:sldId id="315" r:id="rId13"/>
    <p:sldId id="300" r:id="rId14"/>
    <p:sldId id="294" r:id="rId15"/>
    <p:sldId id="316" r:id="rId16"/>
    <p:sldId id="299" r:id="rId1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4E6E4"/>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0" autoAdjust="0"/>
    <p:restoredTop sz="94660"/>
  </p:normalViewPr>
  <p:slideViewPr>
    <p:cSldViewPr snapToGrid="0">
      <p:cViewPr varScale="1">
        <p:scale>
          <a:sx n="76" d="100"/>
          <a:sy n="76" d="100"/>
        </p:scale>
        <p:origin x="60" y="4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E52D3781-A38D-4D33-B0A1-29466F3B6F6A}" type="datetimeFigureOut">
              <a:rPr lang="en-US" smtClean="0"/>
              <a:t>6/22/2025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ABB402C-8A13-45E7-8976-45E4B40A37D5}" type="slidenum">
              <a:rPr lang="en-US" smtClean="0"/>
              <a:t>‹#›</a:t>
            </a:fld>
            <a:endParaRPr lang="en-US"/>
          </a:p>
        </p:txBody>
      </p:sp>
    </p:spTree>
    <p:extLst>
      <p:ext uri="{BB962C8B-B14F-4D97-AF65-F5344CB8AC3E}">
        <p14:creationId xmlns:p14="http://schemas.microsoft.com/office/powerpoint/2010/main" val="29936127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52D3781-A38D-4D33-B0A1-29466F3B6F6A}" type="datetimeFigureOut">
              <a:rPr lang="en-US" smtClean="0"/>
              <a:t>6/22/2025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ABB402C-8A13-45E7-8976-45E4B40A37D5}" type="slidenum">
              <a:rPr lang="en-US" smtClean="0"/>
              <a:t>‹#›</a:t>
            </a:fld>
            <a:endParaRPr lang="en-US"/>
          </a:p>
        </p:txBody>
      </p:sp>
    </p:spTree>
    <p:extLst>
      <p:ext uri="{BB962C8B-B14F-4D97-AF65-F5344CB8AC3E}">
        <p14:creationId xmlns:p14="http://schemas.microsoft.com/office/powerpoint/2010/main" val="12839375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52D3781-A38D-4D33-B0A1-29466F3B6F6A}" type="datetimeFigureOut">
              <a:rPr lang="en-US" smtClean="0"/>
              <a:t>6/22/2025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ABB402C-8A13-45E7-8976-45E4B40A37D5}" type="slidenum">
              <a:rPr lang="en-US" smtClean="0"/>
              <a:t>‹#›</a:t>
            </a:fld>
            <a:endParaRPr lang="en-US"/>
          </a:p>
        </p:txBody>
      </p:sp>
    </p:spTree>
    <p:extLst>
      <p:ext uri="{BB962C8B-B14F-4D97-AF65-F5344CB8AC3E}">
        <p14:creationId xmlns:p14="http://schemas.microsoft.com/office/powerpoint/2010/main" val="37134650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52D3781-A38D-4D33-B0A1-29466F3B6F6A}" type="datetimeFigureOut">
              <a:rPr lang="en-US" smtClean="0"/>
              <a:t>6/22/2025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ABB402C-8A13-45E7-8976-45E4B40A37D5}" type="slidenum">
              <a:rPr lang="en-US" smtClean="0"/>
              <a:t>‹#›</a:t>
            </a:fld>
            <a:endParaRPr lang="en-US"/>
          </a:p>
        </p:txBody>
      </p:sp>
    </p:spTree>
    <p:extLst>
      <p:ext uri="{BB962C8B-B14F-4D97-AF65-F5344CB8AC3E}">
        <p14:creationId xmlns:p14="http://schemas.microsoft.com/office/powerpoint/2010/main" val="2156563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52D3781-A38D-4D33-B0A1-29466F3B6F6A}" type="datetimeFigureOut">
              <a:rPr lang="en-US" smtClean="0"/>
              <a:t>6/22/2025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ABB402C-8A13-45E7-8976-45E4B40A37D5}" type="slidenum">
              <a:rPr lang="en-US" smtClean="0"/>
              <a:t>‹#›</a:t>
            </a:fld>
            <a:endParaRPr lang="en-US"/>
          </a:p>
        </p:txBody>
      </p:sp>
    </p:spTree>
    <p:extLst>
      <p:ext uri="{BB962C8B-B14F-4D97-AF65-F5344CB8AC3E}">
        <p14:creationId xmlns:p14="http://schemas.microsoft.com/office/powerpoint/2010/main" val="291837841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E52D3781-A38D-4D33-B0A1-29466F3B6F6A}" type="datetimeFigureOut">
              <a:rPr lang="en-US" smtClean="0"/>
              <a:t>6/22/2025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ABB402C-8A13-45E7-8976-45E4B40A37D5}" type="slidenum">
              <a:rPr lang="en-US" smtClean="0"/>
              <a:t>‹#›</a:t>
            </a:fld>
            <a:endParaRPr lang="en-US"/>
          </a:p>
        </p:txBody>
      </p:sp>
    </p:spTree>
    <p:extLst>
      <p:ext uri="{BB962C8B-B14F-4D97-AF65-F5344CB8AC3E}">
        <p14:creationId xmlns:p14="http://schemas.microsoft.com/office/powerpoint/2010/main" val="164213538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E52D3781-A38D-4D33-B0A1-29466F3B6F6A}" type="datetimeFigureOut">
              <a:rPr lang="en-US" smtClean="0"/>
              <a:t>6/22/2025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ABB402C-8A13-45E7-8976-45E4B40A37D5}" type="slidenum">
              <a:rPr lang="en-US" smtClean="0"/>
              <a:t>‹#›</a:t>
            </a:fld>
            <a:endParaRPr lang="en-US"/>
          </a:p>
        </p:txBody>
      </p:sp>
    </p:spTree>
    <p:extLst>
      <p:ext uri="{BB962C8B-B14F-4D97-AF65-F5344CB8AC3E}">
        <p14:creationId xmlns:p14="http://schemas.microsoft.com/office/powerpoint/2010/main" val="35742931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E52D3781-A38D-4D33-B0A1-29466F3B6F6A}" type="datetimeFigureOut">
              <a:rPr lang="en-US" smtClean="0"/>
              <a:t>6/22/2025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ABB402C-8A13-45E7-8976-45E4B40A37D5}" type="slidenum">
              <a:rPr lang="en-US" smtClean="0"/>
              <a:t>‹#›</a:t>
            </a:fld>
            <a:endParaRPr lang="en-US"/>
          </a:p>
        </p:txBody>
      </p:sp>
    </p:spTree>
    <p:extLst>
      <p:ext uri="{BB962C8B-B14F-4D97-AF65-F5344CB8AC3E}">
        <p14:creationId xmlns:p14="http://schemas.microsoft.com/office/powerpoint/2010/main" val="254189969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52D3781-A38D-4D33-B0A1-29466F3B6F6A}" type="datetimeFigureOut">
              <a:rPr lang="en-US" smtClean="0"/>
              <a:t>6/22/2025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ABB402C-8A13-45E7-8976-45E4B40A37D5}" type="slidenum">
              <a:rPr lang="en-US" smtClean="0"/>
              <a:t>‹#›</a:t>
            </a:fld>
            <a:endParaRPr lang="en-US"/>
          </a:p>
        </p:txBody>
      </p:sp>
    </p:spTree>
    <p:extLst>
      <p:ext uri="{BB962C8B-B14F-4D97-AF65-F5344CB8AC3E}">
        <p14:creationId xmlns:p14="http://schemas.microsoft.com/office/powerpoint/2010/main" val="4162239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E52D3781-A38D-4D33-B0A1-29466F3B6F6A}" type="datetimeFigureOut">
              <a:rPr lang="en-US" smtClean="0"/>
              <a:t>6/22/2025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ABB402C-8A13-45E7-8976-45E4B40A37D5}" type="slidenum">
              <a:rPr lang="en-US" smtClean="0"/>
              <a:t>‹#›</a:t>
            </a:fld>
            <a:endParaRPr lang="en-US"/>
          </a:p>
        </p:txBody>
      </p:sp>
    </p:spTree>
    <p:extLst>
      <p:ext uri="{BB962C8B-B14F-4D97-AF65-F5344CB8AC3E}">
        <p14:creationId xmlns:p14="http://schemas.microsoft.com/office/powerpoint/2010/main" val="150629808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E52D3781-A38D-4D33-B0A1-29466F3B6F6A}" type="datetimeFigureOut">
              <a:rPr lang="en-US" smtClean="0"/>
              <a:t>6/22/2025</a:t>
            </a:fld>
            <a:endParaRPr lang="en-US"/>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ABB402C-8A13-45E7-8976-45E4B40A37D5}" type="slidenum">
              <a:rPr lang="en-US" smtClean="0"/>
              <a:t>‹#›</a:t>
            </a:fld>
            <a:endParaRPr lang="en-US"/>
          </a:p>
        </p:txBody>
      </p:sp>
    </p:spTree>
    <p:extLst>
      <p:ext uri="{BB962C8B-B14F-4D97-AF65-F5344CB8AC3E}">
        <p14:creationId xmlns:p14="http://schemas.microsoft.com/office/powerpoint/2010/main" val="62275749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pattFill prst="pct5">
          <a:fgClr>
            <a:schemeClr val="bg1"/>
          </a:fgClr>
          <a:bgClr>
            <a:schemeClr val="accent6">
              <a:lumMod val="20000"/>
              <a:lumOff val="80000"/>
            </a:schemeClr>
          </a:bgClr>
        </a:patt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52D3781-A38D-4D33-B0A1-29466F3B6F6A}" type="datetimeFigureOut">
              <a:rPr lang="en-US" smtClean="0"/>
              <a:t>6/22/2025</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ABB402C-8A13-45E7-8976-45E4B40A37D5}" type="slidenum">
              <a:rPr lang="en-US" smtClean="0"/>
              <a:t>‹#›</a:t>
            </a:fld>
            <a:endParaRPr lang="en-US"/>
          </a:p>
        </p:txBody>
      </p:sp>
    </p:spTree>
    <p:extLst>
      <p:ext uri="{BB962C8B-B14F-4D97-AF65-F5344CB8AC3E}">
        <p14:creationId xmlns:p14="http://schemas.microsoft.com/office/powerpoint/2010/main" val="969624241"/>
      </p:ext>
    </p:extLst>
  </p:cSld>
  <p:clrMap bg1="lt1" tx1="dk1" bg2="lt2" tx2="dk2" accent1="accent1" accent2="accent2" accent3="accent3" accent4="accent4" accent5="accent5" accent6="accent6" hlink="hlink" folHlink="folHlink"/>
  <p:sldLayoutIdLst>
    <p:sldLayoutId id="2147484018" r:id="rId1"/>
    <p:sldLayoutId id="2147484019" r:id="rId2"/>
    <p:sldLayoutId id="2147484020" r:id="rId3"/>
    <p:sldLayoutId id="2147484021" r:id="rId4"/>
    <p:sldLayoutId id="2147484022" r:id="rId5"/>
    <p:sldLayoutId id="2147484023" r:id="rId6"/>
    <p:sldLayoutId id="2147484024" r:id="rId7"/>
    <p:sldLayoutId id="2147484025" r:id="rId8"/>
    <p:sldLayoutId id="2147484026" r:id="rId9"/>
    <p:sldLayoutId id="2147484027" r:id="rId10"/>
    <p:sldLayoutId id="2147484028"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014057-5632-F01B-B6A1-BB2EC8ECC5B5}"/>
              </a:ext>
            </a:extLst>
          </p:cNvPr>
          <p:cNvSpPr>
            <a:spLocks noGrp="1"/>
          </p:cNvSpPr>
          <p:nvPr>
            <p:ph type="ctrTitle"/>
          </p:nvPr>
        </p:nvSpPr>
        <p:spPr>
          <a:xfrm>
            <a:off x="0" y="63796"/>
            <a:ext cx="12191999" cy="6131441"/>
          </a:xfrm>
        </p:spPr>
        <p:txBody>
          <a:bodyPr>
            <a:normAutofit/>
          </a:bodyPr>
          <a:lstStyle/>
          <a:p>
            <a:r>
              <a:rPr lang="zh-CN" altLang="en-US" b="1" dirty="0">
                <a:solidFill>
                  <a:srgbClr val="0070C0"/>
                </a:solidFill>
                <a:latin typeface="Lucida Bright" panose="02040602050505020304" pitchFamily="18" charset="0"/>
              </a:rPr>
              <a:t>放下石头、公正怜悯、投奔恩典</a:t>
            </a:r>
            <a:br>
              <a:rPr lang="en-US" altLang="zh-CN" b="1" dirty="0">
                <a:solidFill>
                  <a:srgbClr val="0070C0"/>
                </a:solidFill>
                <a:latin typeface="Lucida Bright" panose="02040602050505020304" pitchFamily="18" charset="0"/>
              </a:rPr>
            </a:br>
            <a:r>
              <a:rPr lang="en-US" altLang="zh-CN" b="1" dirty="0">
                <a:solidFill>
                  <a:srgbClr val="0070C0"/>
                </a:solidFill>
                <a:latin typeface="Lucida Bright" panose="02040602050505020304" pitchFamily="18" charset="0"/>
              </a:rPr>
              <a:t>Put down the stone, justice and mercy, </a:t>
            </a:r>
            <a:r>
              <a:rPr lang="en-US" altLang="zh-CN" b="1">
                <a:solidFill>
                  <a:srgbClr val="0070C0"/>
                </a:solidFill>
                <a:latin typeface="Lucida Bright" panose="02040602050505020304" pitchFamily="18" charset="0"/>
              </a:rPr>
              <a:t>embrace grace</a:t>
            </a:r>
            <a:br>
              <a:rPr lang="en-US" altLang="zh-CN" b="1" dirty="0">
                <a:solidFill>
                  <a:srgbClr val="0070C0"/>
                </a:solidFill>
                <a:latin typeface="Lucida Bright" panose="02040602050505020304" pitchFamily="18" charset="0"/>
              </a:rPr>
            </a:br>
            <a:br>
              <a:rPr lang="en-US" altLang="zh-CN" b="1" dirty="0">
                <a:solidFill>
                  <a:srgbClr val="0070C0"/>
                </a:solidFill>
                <a:latin typeface="Lucida Bright" panose="02040602050505020304" pitchFamily="18" charset="0"/>
              </a:rPr>
            </a:br>
            <a:r>
              <a:rPr lang="zh-TW" altLang="en-US" b="1" dirty="0">
                <a:solidFill>
                  <a:srgbClr val="0070C0"/>
                </a:solidFill>
                <a:latin typeface="Lucida Bright" panose="02040602050505020304" pitchFamily="18" charset="0"/>
              </a:rPr>
              <a:t>约翰福音</a:t>
            </a:r>
            <a:r>
              <a:rPr lang="en-US" altLang="zh-CN" b="1" dirty="0">
                <a:solidFill>
                  <a:srgbClr val="0070C0"/>
                </a:solidFill>
                <a:latin typeface="Lucida Bright" panose="02040602050505020304" pitchFamily="18" charset="0"/>
              </a:rPr>
              <a:t>John 8:1-11</a:t>
            </a:r>
          </a:p>
        </p:txBody>
      </p:sp>
    </p:spTree>
    <p:extLst>
      <p:ext uri="{BB962C8B-B14F-4D97-AF65-F5344CB8AC3E}">
        <p14:creationId xmlns:p14="http://schemas.microsoft.com/office/powerpoint/2010/main" val="356820687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B8EA1B8-C69E-2AEA-6FC7-CBE941E0A4A0}"/>
              </a:ext>
            </a:extLst>
          </p:cNvPr>
          <p:cNvSpPr>
            <a:spLocks noGrp="1"/>
          </p:cNvSpPr>
          <p:nvPr>
            <p:ph idx="1"/>
          </p:nvPr>
        </p:nvSpPr>
        <p:spPr>
          <a:xfrm>
            <a:off x="117764" y="0"/>
            <a:ext cx="11963400" cy="6712527"/>
          </a:xfrm>
        </p:spPr>
        <p:txBody>
          <a:bodyPr>
            <a:noAutofit/>
          </a:bodyPr>
          <a:lstStyle/>
          <a:p>
            <a:r>
              <a:rPr lang="zh-TW" altLang="en-US" sz="3600" b="1" dirty="0">
                <a:solidFill>
                  <a:srgbClr val="0070C0"/>
                </a:solidFill>
                <a:latin typeface="Times New Roman" panose="02020603050405020304" pitchFamily="18" charset="0"/>
                <a:ea typeface="SimSun" panose="02010600030101010101" pitchFamily="2" charset="-122"/>
              </a:rPr>
              <a:t>约</a:t>
            </a:r>
            <a:r>
              <a:rPr lang="en-US" altLang="zh-TW" sz="3600" b="1" dirty="0">
                <a:solidFill>
                  <a:srgbClr val="0070C0"/>
                </a:solidFill>
                <a:latin typeface="Times New Roman" panose="02020603050405020304" pitchFamily="18" charset="0"/>
                <a:ea typeface="SimSun" panose="02010600030101010101" pitchFamily="2" charset="-122"/>
              </a:rPr>
              <a:t>John 8:7</a:t>
            </a:r>
          </a:p>
          <a:p>
            <a:r>
              <a:rPr lang="zh-TW" altLang="en-US" sz="3600" b="1" dirty="0">
                <a:solidFill>
                  <a:srgbClr val="0070C0"/>
                </a:solidFill>
                <a:latin typeface="Times New Roman" panose="02020603050405020304" pitchFamily="18" charset="0"/>
                <a:ea typeface="SimSun" panose="02010600030101010101" pitchFamily="2" charset="-122"/>
              </a:rPr>
              <a:t>他们还是不住地问他，耶稣就直起腰来，对他们说：“你们中间谁是没有罪的，谁就可以先拿石头打她。”</a:t>
            </a:r>
          </a:p>
          <a:p>
            <a:r>
              <a:rPr lang="en-US" altLang="zh-TW" sz="3600" b="1" dirty="0">
                <a:solidFill>
                  <a:srgbClr val="0070C0"/>
                </a:solidFill>
                <a:latin typeface="Times New Roman" panose="02020603050405020304" pitchFamily="18" charset="0"/>
                <a:ea typeface="SimSun" panose="02010600030101010101" pitchFamily="2" charset="-122"/>
              </a:rPr>
              <a:t>When they kept on questioning him, he straightened up and said to them, "If any one of you is without sin, let him be the first to throw a stone at her.”</a:t>
            </a:r>
          </a:p>
          <a:p>
            <a:endParaRPr lang="en-US" altLang="zh-TW" sz="3600" b="1" dirty="0">
              <a:solidFill>
                <a:srgbClr val="0070C0"/>
              </a:solidFill>
              <a:latin typeface="Times New Roman" panose="02020603050405020304" pitchFamily="18" charset="0"/>
              <a:ea typeface="SimSun" panose="02010600030101010101" pitchFamily="2" charset="-122"/>
            </a:endParaRPr>
          </a:p>
          <a:p>
            <a:r>
              <a:rPr lang="zh-CN" altLang="en-US" sz="3600" b="1" dirty="0">
                <a:solidFill>
                  <a:srgbClr val="0070C0"/>
                </a:solidFill>
                <a:latin typeface="Times New Roman" panose="02020603050405020304" pitchFamily="18" charset="0"/>
                <a:ea typeface="SimSun" panose="02010600030101010101" pitchFamily="2" charset="-122"/>
              </a:rPr>
              <a:t>希腊词“无罪”（</a:t>
            </a:r>
            <a:r>
              <a:rPr lang="en-US" altLang="zh-CN" sz="3600" b="1" dirty="0" err="1">
                <a:solidFill>
                  <a:srgbClr val="0070C0"/>
                </a:solidFill>
                <a:latin typeface="Times New Roman" panose="02020603050405020304" pitchFamily="18" charset="0"/>
                <a:ea typeface="SimSun" panose="02010600030101010101" pitchFamily="2" charset="-122"/>
              </a:rPr>
              <a:t>ἀν</a:t>
            </a:r>
            <a:r>
              <a:rPr lang="en-US" altLang="zh-CN" sz="3600" b="1" dirty="0">
                <a:solidFill>
                  <a:srgbClr val="0070C0"/>
                </a:solidFill>
                <a:latin typeface="Times New Roman" panose="02020603050405020304" pitchFamily="18" charset="0"/>
                <a:ea typeface="SimSun" panose="02010600030101010101" pitchFamily="2" charset="-122"/>
              </a:rPr>
              <a:t>αμάρτητος, anamartētos</a:t>
            </a:r>
            <a:r>
              <a:rPr lang="zh-CN" altLang="en-US" sz="3600" b="1" dirty="0">
                <a:solidFill>
                  <a:srgbClr val="0070C0"/>
                </a:solidFill>
                <a:latin typeface="Times New Roman" panose="02020603050405020304" pitchFamily="18" charset="0"/>
                <a:ea typeface="SimSun" panose="02010600030101010101" pitchFamily="2" charset="-122"/>
              </a:rPr>
              <a:t>）可能指在此事上无辜（例如，未参与罪行或陷阱），也提醒所有人皆有罪（罗马书</a:t>
            </a:r>
            <a:r>
              <a:rPr lang="en-US" altLang="zh-CN" sz="3600" b="1" dirty="0">
                <a:solidFill>
                  <a:srgbClr val="0070C0"/>
                </a:solidFill>
                <a:latin typeface="Times New Roman" panose="02020603050405020304" pitchFamily="18" charset="0"/>
                <a:ea typeface="SimSun" panose="02010600030101010101" pitchFamily="2" charset="-122"/>
              </a:rPr>
              <a:t>Rom3:23</a:t>
            </a:r>
            <a:r>
              <a:rPr lang="zh-CN" altLang="en-US" sz="3600" b="1" dirty="0">
                <a:solidFill>
                  <a:srgbClr val="0070C0"/>
                </a:solidFill>
                <a:latin typeface="Times New Roman" panose="02020603050405020304" pitchFamily="18" charset="0"/>
                <a:ea typeface="SimSun" panose="02010600030101010101" pitchFamily="2" charset="-122"/>
              </a:rPr>
              <a:t>）。</a:t>
            </a:r>
            <a:endParaRPr lang="en-US" altLang="zh-CN" sz="3600" b="1" dirty="0">
              <a:solidFill>
                <a:srgbClr val="0070C0"/>
              </a:solidFill>
              <a:latin typeface="Times New Roman" panose="02020603050405020304" pitchFamily="18" charset="0"/>
              <a:ea typeface="SimSun" panose="02010600030101010101" pitchFamily="2" charset="-122"/>
            </a:endParaRPr>
          </a:p>
          <a:p>
            <a:endParaRPr lang="en-US" altLang="zh-TW" sz="3600" b="1" dirty="0">
              <a:solidFill>
                <a:srgbClr val="0070C0"/>
              </a:solidFill>
              <a:latin typeface="Times New Roman" panose="02020603050405020304" pitchFamily="18" charset="0"/>
              <a:ea typeface="SimSun" panose="02010600030101010101" pitchFamily="2" charset="-122"/>
            </a:endParaRPr>
          </a:p>
        </p:txBody>
      </p:sp>
    </p:spTree>
    <p:extLst>
      <p:ext uri="{BB962C8B-B14F-4D97-AF65-F5344CB8AC3E}">
        <p14:creationId xmlns:p14="http://schemas.microsoft.com/office/powerpoint/2010/main" val="348719013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B8EA1B8-C69E-2AEA-6FC7-CBE941E0A4A0}"/>
              </a:ext>
            </a:extLst>
          </p:cNvPr>
          <p:cNvSpPr>
            <a:spLocks noGrp="1"/>
          </p:cNvSpPr>
          <p:nvPr>
            <p:ph idx="1"/>
          </p:nvPr>
        </p:nvSpPr>
        <p:spPr>
          <a:xfrm>
            <a:off x="-1" y="0"/>
            <a:ext cx="12240491" cy="7516091"/>
          </a:xfrm>
        </p:spPr>
        <p:txBody>
          <a:bodyPr>
            <a:noAutofit/>
          </a:bodyPr>
          <a:lstStyle/>
          <a:p>
            <a:r>
              <a:rPr lang="zh-CN" altLang="en-US" sz="3200" b="1" dirty="0">
                <a:solidFill>
                  <a:srgbClr val="0070C0"/>
                </a:solidFill>
                <a:latin typeface="Times New Roman" panose="02020603050405020304" pitchFamily="18" charset="0"/>
                <a:ea typeface="SimSun" panose="02010600030101010101" pitchFamily="2" charset="-122"/>
              </a:rPr>
              <a:t>马太福音</a:t>
            </a:r>
            <a:r>
              <a:rPr lang="en-US" altLang="zh-CN" sz="3200" b="1" dirty="0">
                <a:solidFill>
                  <a:srgbClr val="0070C0"/>
                </a:solidFill>
                <a:latin typeface="Times New Roman" panose="02020603050405020304" pitchFamily="18" charset="0"/>
                <a:ea typeface="SimSun" panose="02010600030101010101" pitchFamily="2" charset="-122"/>
              </a:rPr>
              <a:t>7:1-5 </a:t>
            </a:r>
            <a:r>
              <a:rPr lang="zh-CN" altLang="en-US" sz="3200" b="1" dirty="0">
                <a:solidFill>
                  <a:srgbClr val="0070C0"/>
                </a:solidFill>
                <a:latin typeface="Times New Roman" panose="02020603050405020304" pitchFamily="18" charset="0"/>
                <a:ea typeface="SimSun" panose="02010600030101010101" pitchFamily="2" charset="-122"/>
              </a:rPr>
              <a:t>警告不可自义论断，但教导先除去自己眼中的梁木，再帮助弟兄；</a:t>
            </a:r>
          </a:p>
          <a:p>
            <a:r>
              <a:rPr lang="zh-CN" altLang="en-US" sz="3200" b="1" dirty="0">
                <a:solidFill>
                  <a:srgbClr val="0070C0"/>
                </a:solidFill>
                <a:latin typeface="Times New Roman" panose="02020603050405020304" pitchFamily="18" charset="0"/>
                <a:ea typeface="SimSun" panose="02010600030101010101" pitchFamily="2" charset="-122"/>
              </a:rPr>
              <a:t>约翰福音</a:t>
            </a:r>
            <a:r>
              <a:rPr lang="en-US" altLang="zh-CN" sz="3200" b="1" dirty="0">
                <a:solidFill>
                  <a:srgbClr val="0070C0"/>
                </a:solidFill>
                <a:latin typeface="Times New Roman" panose="02020603050405020304" pitchFamily="18" charset="0"/>
                <a:ea typeface="SimSun" panose="02010600030101010101" pitchFamily="2" charset="-122"/>
              </a:rPr>
              <a:t>7:24</a:t>
            </a:r>
            <a:r>
              <a:rPr lang="zh-CN" altLang="en-US" sz="3200" b="1" dirty="0">
                <a:solidFill>
                  <a:srgbClr val="0070C0"/>
                </a:solidFill>
                <a:latin typeface="Times New Roman" panose="02020603050405020304" pitchFamily="18" charset="0"/>
                <a:ea typeface="SimSun" panose="02010600030101010101" pitchFamily="2" charset="-122"/>
              </a:rPr>
              <a:t>：“不可按外貌断定是非，总要按公平断定是非。”</a:t>
            </a:r>
          </a:p>
          <a:p>
            <a:r>
              <a:rPr lang="zh-CN" altLang="en-US" sz="3200" b="1" dirty="0">
                <a:solidFill>
                  <a:srgbClr val="0070C0"/>
                </a:solidFill>
                <a:latin typeface="Times New Roman" panose="02020603050405020304" pitchFamily="18" charset="0"/>
                <a:ea typeface="SimSun" panose="02010600030101010101" pitchFamily="2" charset="-122"/>
              </a:rPr>
              <a:t>哥林多前书</a:t>
            </a:r>
            <a:r>
              <a:rPr lang="en-US" altLang="zh-CN" sz="3200" b="1" dirty="0">
                <a:solidFill>
                  <a:srgbClr val="0070C0"/>
                </a:solidFill>
                <a:latin typeface="Times New Roman" panose="02020603050405020304" pitchFamily="18" charset="0"/>
                <a:ea typeface="SimSun" panose="02010600030101010101" pitchFamily="2" charset="-122"/>
              </a:rPr>
              <a:t>5:12-13</a:t>
            </a:r>
            <a:r>
              <a:rPr lang="zh-CN" altLang="en-US" sz="3200" b="1" dirty="0">
                <a:solidFill>
                  <a:srgbClr val="0070C0"/>
                </a:solidFill>
                <a:latin typeface="Times New Roman" panose="02020603050405020304" pitchFamily="18" charset="0"/>
                <a:ea typeface="SimSun" panose="02010600030101010101" pitchFamily="2" charset="-122"/>
              </a:rPr>
              <a:t>吩咐教会审判内部的罪，以保持圣洁，但需温柔恢复（加拉太书</a:t>
            </a:r>
            <a:r>
              <a:rPr lang="en-US" altLang="zh-CN" sz="3200" b="1" dirty="0">
                <a:solidFill>
                  <a:srgbClr val="0070C0"/>
                </a:solidFill>
                <a:latin typeface="Times New Roman" panose="02020603050405020304" pitchFamily="18" charset="0"/>
                <a:ea typeface="SimSun" panose="02010600030101010101" pitchFamily="2" charset="-122"/>
              </a:rPr>
              <a:t>6:1</a:t>
            </a:r>
            <a:r>
              <a:rPr lang="zh-CN" altLang="en-US" sz="3200" b="1" dirty="0">
                <a:solidFill>
                  <a:srgbClr val="0070C0"/>
                </a:solidFill>
                <a:latin typeface="Times New Roman" panose="02020603050405020304" pitchFamily="18" charset="0"/>
                <a:ea typeface="SimSun" panose="02010600030101010101" pitchFamily="2" charset="-122"/>
              </a:rPr>
              <a:t>）。</a:t>
            </a:r>
          </a:p>
          <a:p>
            <a:r>
              <a:rPr lang="en-US" altLang="zh-TW" sz="3200" b="1" dirty="0">
                <a:solidFill>
                  <a:srgbClr val="0070C0"/>
                </a:solidFill>
                <a:latin typeface="Times New Roman" panose="02020603050405020304" pitchFamily="18" charset="0"/>
                <a:ea typeface="SimSun" panose="02010600030101010101" pitchFamily="2" charset="-122"/>
              </a:rPr>
              <a:t>Matthew 7:1–5 warns against self-righteous judgment but teaches that one should first remove the plank from their own eye before helping a brother.</a:t>
            </a:r>
          </a:p>
          <a:p>
            <a:r>
              <a:rPr lang="en-US" altLang="zh-TW" sz="3200" b="1" dirty="0">
                <a:solidFill>
                  <a:srgbClr val="0070C0"/>
                </a:solidFill>
                <a:latin typeface="Times New Roman" panose="02020603050405020304" pitchFamily="18" charset="0"/>
                <a:ea typeface="SimSun" panose="02010600030101010101" pitchFamily="2" charset="-122"/>
              </a:rPr>
              <a:t>John 7:24: “Do not judge by appearances, but judge with righteous judgment.”</a:t>
            </a:r>
          </a:p>
          <a:p>
            <a:r>
              <a:rPr lang="en-US" altLang="zh-TW" sz="3200" b="1" dirty="0">
                <a:solidFill>
                  <a:srgbClr val="0070C0"/>
                </a:solidFill>
                <a:latin typeface="Times New Roman" panose="02020603050405020304" pitchFamily="18" charset="0"/>
                <a:ea typeface="SimSun" panose="02010600030101010101" pitchFamily="2" charset="-122"/>
              </a:rPr>
              <a:t>1 Corinthians 5:12–13 commands the church to judge sin within itself to maintain holiness, but restoration must be done gently (Galatians 6:1)</a:t>
            </a:r>
          </a:p>
        </p:txBody>
      </p:sp>
    </p:spTree>
    <p:extLst>
      <p:ext uri="{BB962C8B-B14F-4D97-AF65-F5344CB8AC3E}">
        <p14:creationId xmlns:p14="http://schemas.microsoft.com/office/powerpoint/2010/main" val="18804274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B8EA1B8-C69E-2AEA-6FC7-CBE941E0A4A0}"/>
              </a:ext>
            </a:extLst>
          </p:cNvPr>
          <p:cNvSpPr>
            <a:spLocks noGrp="1"/>
          </p:cNvSpPr>
          <p:nvPr>
            <p:ph idx="1"/>
          </p:nvPr>
        </p:nvSpPr>
        <p:spPr>
          <a:xfrm>
            <a:off x="0" y="0"/>
            <a:ext cx="12192000" cy="6858000"/>
          </a:xfrm>
        </p:spPr>
        <p:txBody>
          <a:bodyPr>
            <a:noAutofit/>
          </a:bodyPr>
          <a:lstStyle/>
          <a:p>
            <a:r>
              <a:rPr lang="zh-CN" altLang="en-US" sz="3200" b="1" dirty="0">
                <a:solidFill>
                  <a:srgbClr val="0070C0"/>
                </a:solidFill>
                <a:latin typeface="Times New Roman" panose="02020603050405020304" pitchFamily="18" charset="0"/>
                <a:ea typeface="SimSun" panose="02010600030101010101" pitchFamily="2" charset="-122"/>
              </a:rPr>
              <a:t>申</a:t>
            </a:r>
            <a:r>
              <a:rPr lang="en-US" altLang="zh-CN" sz="3200" b="1" dirty="0" err="1">
                <a:solidFill>
                  <a:srgbClr val="0070C0"/>
                </a:solidFill>
                <a:latin typeface="Times New Roman" panose="02020603050405020304" pitchFamily="18" charset="0"/>
                <a:ea typeface="SimSun" panose="02010600030101010101" pitchFamily="2" charset="-122"/>
              </a:rPr>
              <a:t>Deu</a:t>
            </a:r>
            <a:r>
              <a:rPr lang="en-US" altLang="zh-CN" sz="3200" b="1" dirty="0">
                <a:solidFill>
                  <a:srgbClr val="0070C0"/>
                </a:solidFill>
                <a:latin typeface="Times New Roman" panose="02020603050405020304" pitchFamily="18" charset="0"/>
                <a:ea typeface="SimSun" panose="02010600030101010101" pitchFamily="2" charset="-122"/>
              </a:rPr>
              <a:t> 16:18-20 </a:t>
            </a:r>
          </a:p>
          <a:p>
            <a:r>
              <a:rPr lang="zh-CN" altLang="en-US" sz="3200" b="1" dirty="0">
                <a:solidFill>
                  <a:srgbClr val="0070C0"/>
                </a:solidFill>
                <a:latin typeface="Times New Roman" panose="02020603050405020304" pitchFamily="18" charset="0"/>
                <a:ea typeface="SimSun" panose="02010600030101010101" pitchFamily="2" charset="-122"/>
              </a:rPr>
              <a:t>他们必按公义的审判判断百姓。</a:t>
            </a:r>
          </a:p>
          <a:p>
            <a:r>
              <a:rPr lang="en-US" altLang="zh-CN" sz="3200" b="1" dirty="0">
                <a:solidFill>
                  <a:srgbClr val="0070C0"/>
                </a:solidFill>
                <a:latin typeface="Times New Roman" panose="02020603050405020304" pitchFamily="18" charset="0"/>
                <a:ea typeface="SimSun" panose="02010600030101010101" pitchFamily="2" charset="-122"/>
              </a:rPr>
              <a:t>and they shall judge the people fairly.</a:t>
            </a:r>
          </a:p>
          <a:p>
            <a:endParaRPr lang="en-US" altLang="zh-CN" sz="3200" b="1" dirty="0">
              <a:solidFill>
                <a:srgbClr val="0070C0"/>
              </a:solidFill>
              <a:latin typeface="Times New Roman" panose="02020603050405020304" pitchFamily="18" charset="0"/>
              <a:ea typeface="SimSun" panose="02010600030101010101" pitchFamily="2" charset="-122"/>
            </a:endParaRPr>
          </a:p>
          <a:p>
            <a:r>
              <a:rPr lang="zh-CN" altLang="en-US" sz="3200" b="1" dirty="0">
                <a:solidFill>
                  <a:srgbClr val="0070C0"/>
                </a:solidFill>
                <a:latin typeface="Times New Roman" panose="02020603050405020304" pitchFamily="18" charset="0"/>
                <a:ea typeface="SimSun" panose="02010600030101010101" pitchFamily="2" charset="-122"/>
              </a:rPr>
              <a:t>不可屈枉正直，不可看人的外貌，也不可受贿赂，</a:t>
            </a:r>
          </a:p>
          <a:p>
            <a:r>
              <a:rPr lang="en-US" altLang="zh-CN" sz="3200" b="1" dirty="0">
                <a:solidFill>
                  <a:srgbClr val="0070C0"/>
                </a:solidFill>
                <a:latin typeface="Times New Roman" panose="02020603050405020304" pitchFamily="18" charset="0"/>
                <a:ea typeface="SimSun" panose="02010600030101010101" pitchFamily="2" charset="-122"/>
              </a:rPr>
              <a:t>Do not pervert justice or show partiality. Do not accept a bribe</a:t>
            </a:r>
          </a:p>
          <a:p>
            <a:endParaRPr lang="en-US" altLang="zh-CN" sz="3200" b="1" dirty="0">
              <a:solidFill>
                <a:srgbClr val="0070C0"/>
              </a:solidFill>
              <a:latin typeface="Times New Roman" panose="02020603050405020304" pitchFamily="18" charset="0"/>
              <a:ea typeface="SimSun" panose="02010600030101010101" pitchFamily="2" charset="-122"/>
            </a:endParaRPr>
          </a:p>
          <a:p>
            <a:r>
              <a:rPr lang="zh-CN" altLang="en-US" sz="3200" b="1" dirty="0">
                <a:solidFill>
                  <a:srgbClr val="0070C0"/>
                </a:solidFill>
                <a:latin typeface="Times New Roman" panose="02020603050405020304" pitchFamily="18" charset="0"/>
                <a:ea typeface="SimSun" panose="02010600030101010101" pitchFamily="2" charset="-122"/>
              </a:rPr>
              <a:t>你要追求至公至义，好叫你存活，承受耶和华你　神所赐你的地。</a:t>
            </a:r>
            <a:endParaRPr lang="en-US" altLang="zh-CN" sz="3200" b="1" dirty="0">
              <a:solidFill>
                <a:srgbClr val="0070C0"/>
              </a:solidFill>
              <a:latin typeface="Times New Roman" panose="02020603050405020304" pitchFamily="18" charset="0"/>
              <a:ea typeface="SimSun" panose="02010600030101010101" pitchFamily="2" charset="-122"/>
            </a:endParaRPr>
          </a:p>
          <a:p>
            <a:r>
              <a:rPr lang="en-US" altLang="zh-CN" sz="3200" b="1" dirty="0">
                <a:solidFill>
                  <a:srgbClr val="0070C0"/>
                </a:solidFill>
                <a:latin typeface="Times New Roman" panose="02020603050405020304" pitchFamily="18" charset="0"/>
                <a:ea typeface="SimSun" panose="02010600030101010101" pitchFamily="2" charset="-122"/>
              </a:rPr>
              <a:t>Follow justice and justice alone, so that you may live and possess the land the LORD your God is giving you.</a:t>
            </a:r>
            <a:endParaRPr lang="zh-CN" altLang="en-US" sz="3200" b="1" dirty="0">
              <a:solidFill>
                <a:srgbClr val="0070C0"/>
              </a:solidFill>
              <a:latin typeface="Times New Roman" panose="02020603050405020304" pitchFamily="18" charset="0"/>
              <a:ea typeface="SimSun" panose="02010600030101010101" pitchFamily="2" charset="-122"/>
            </a:endParaRPr>
          </a:p>
        </p:txBody>
      </p:sp>
    </p:spTree>
    <p:extLst>
      <p:ext uri="{BB962C8B-B14F-4D97-AF65-F5344CB8AC3E}">
        <p14:creationId xmlns:p14="http://schemas.microsoft.com/office/powerpoint/2010/main" val="367791993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B8EA1B8-C69E-2AEA-6FC7-CBE941E0A4A0}"/>
              </a:ext>
            </a:extLst>
          </p:cNvPr>
          <p:cNvSpPr>
            <a:spLocks noGrp="1"/>
          </p:cNvSpPr>
          <p:nvPr>
            <p:ph idx="1"/>
          </p:nvPr>
        </p:nvSpPr>
        <p:spPr>
          <a:xfrm>
            <a:off x="117764" y="124691"/>
            <a:ext cx="11963400" cy="6587836"/>
          </a:xfrm>
        </p:spPr>
        <p:txBody>
          <a:bodyPr>
            <a:noAutofit/>
          </a:bodyPr>
          <a:lstStyle/>
          <a:p>
            <a:r>
              <a:rPr lang="zh-TW" altLang="en-US" sz="3600" b="1" dirty="0">
                <a:solidFill>
                  <a:srgbClr val="0070C0"/>
                </a:solidFill>
                <a:latin typeface="Times New Roman" panose="02020603050405020304" pitchFamily="18" charset="0"/>
                <a:ea typeface="SimSun" panose="02010600030101010101" pitchFamily="2" charset="-122"/>
              </a:rPr>
              <a:t>加 </a:t>
            </a:r>
            <a:r>
              <a:rPr lang="en-US" altLang="zh-TW" sz="3600" b="1" dirty="0">
                <a:solidFill>
                  <a:srgbClr val="0070C0"/>
                </a:solidFill>
                <a:latin typeface="Times New Roman" panose="02020603050405020304" pitchFamily="18" charset="0"/>
                <a:ea typeface="SimSun" panose="02010600030101010101" pitchFamily="2" charset="-122"/>
              </a:rPr>
              <a:t>Gal 3:24</a:t>
            </a:r>
          </a:p>
          <a:p>
            <a:r>
              <a:rPr lang="zh-TW" altLang="en-US" sz="3600" b="1" dirty="0">
                <a:solidFill>
                  <a:srgbClr val="0070C0"/>
                </a:solidFill>
                <a:latin typeface="Times New Roman" panose="02020603050405020304" pitchFamily="18" charset="0"/>
                <a:ea typeface="SimSun" panose="02010600030101010101" pitchFamily="2" charset="-122"/>
              </a:rPr>
              <a:t>这样，律法是我们训蒙的师傅，引我们到基督那里，使我们因信称义。</a:t>
            </a:r>
          </a:p>
          <a:p>
            <a:r>
              <a:rPr lang="en-US" altLang="zh-TW" sz="3600" b="1" dirty="0">
                <a:solidFill>
                  <a:srgbClr val="0070C0"/>
                </a:solidFill>
                <a:latin typeface="Times New Roman" panose="02020603050405020304" pitchFamily="18" charset="0"/>
                <a:ea typeface="SimSun" panose="02010600030101010101" pitchFamily="2" charset="-122"/>
              </a:rPr>
              <a:t>So the law was put in charge to lead us to Christ that we might be justified by faith.</a:t>
            </a:r>
          </a:p>
        </p:txBody>
      </p:sp>
    </p:spTree>
    <p:extLst>
      <p:ext uri="{BB962C8B-B14F-4D97-AF65-F5344CB8AC3E}">
        <p14:creationId xmlns:p14="http://schemas.microsoft.com/office/powerpoint/2010/main" val="392345843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795CBF1-80DA-CB76-5254-4983652B91A3}"/>
              </a:ext>
            </a:extLst>
          </p:cNvPr>
          <p:cNvSpPr>
            <a:spLocks noGrp="1"/>
          </p:cNvSpPr>
          <p:nvPr>
            <p:ph idx="1"/>
          </p:nvPr>
        </p:nvSpPr>
        <p:spPr>
          <a:xfrm>
            <a:off x="0" y="0"/>
            <a:ext cx="12191999" cy="6858000"/>
          </a:xfrm>
        </p:spPr>
        <p:txBody>
          <a:bodyPr>
            <a:noAutofit/>
          </a:bodyPr>
          <a:lstStyle/>
          <a:p>
            <a:pPr marL="0" marR="0">
              <a:spcBef>
                <a:spcPts val="0"/>
              </a:spcBef>
              <a:spcAft>
                <a:spcPts val="0"/>
              </a:spcAft>
            </a:pPr>
            <a:r>
              <a:rPr lang="zh-TW" altLang="en-US" sz="3600" b="1" dirty="0">
                <a:solidFill>
                  <a:srgbClr val="0070C0"/>
                </a:solidFill>
                <a:latin typeface="Times New Roman" panose="02020603050405020304" pitchFamily="18" charset="0"/>
                <a:ea typeface="SimSun" panose="02010600030101010101" pitchFamily="2" charset="-122"/>
              </a:rPr>
              <a:t>出 </a:t>
            </a:r>
            <a:r>
              <a:rPr lang="en-US" altLang="zh-TW" sz="3600" b="1" dirty="0">
                <a:solidFill>
                  <a:srgbClr val="0070C0"/>
                </a:solidFill>
                <a:latin typeface="Times New Roman" panose="02020603050405020304" pitchFamily="18" charset="0"/>
                <a:ea typeface="SimSun" panose="02010600030101010101" pitchFamily="2" charset="-122"/>
              </a:rPr>
              <a:t>Exo 34:6-7</a:t>
            </a:r>
          </a:p>
          <a:p>
            <a:pPr marL="0" marR="0">
              <a:spcBef>
                <a:spcPts val="0"/>
              </a:spcBef>
              <a:spcAft>
                <a:spcPts val="0"/>
              </a:spcAft>
            </a:pPr>
            <a:r>
              <a:rPr lang="zh-TW" altLang="en-US" sz="3600" b="1" dirty="0">
                <a:solidFill>
                  <a:srgbClr val="0070C0"/>
                </a:solidFill>
                <a:latin typeface="Times New Roman" panose="02020603050405020304" pitchFamily="18" charset="0"/>
                <a:ea typeface="SimSun" panose="02010600030101010101" pitchFamily="2" charset="-122"/>
              </a:rPr>
              <a:t>耶和华在他面前宣告说：“耶和华，耶和华，是有怜悯、有恩典的　神，不轻易发怒，并有丰盛的慈爱和诚实。</a:t>
            </a:r>
          </a:p>
          <a:p>
            <a:pPr marL="0" marR="0">
              <a:spcBef>
                <a:spcPts val="0"/>
              </a:spcBef>
              <a:spcAft>
                <a:spcPts val="0"/>
              </a:spcAft>
            </a:pPr>
            <a:r>
              <a:rPr lang="en-US" altLang="zh-TW" sz="3600" b="1" dirty="0">
                <a:solidFill>
                  <a:srgbClr val="0070C0"/>
                </a:solidFill>
                <a:latin typeface="Times New Roman" panose="02020603050405020304" pitchFamily="18" charset="0"/>
                <a:ea typeface="SimSun" panose="02010600030101010101" pitchFamily="2" charset="-122"/>
              </a:rPr>
              <a:t>And he passed in front of Moses, proclaiming, "The LORD, the LORD, the compassionate and gracious God, slow to anger, abounding in love and faithfulness,</a:t>
            </a:r>
          </a:p>
          <a:p>
            <a:pPr marL="0" marR="0">
              <a:spcBef>
                <a:spcPts val="0"/>
              </a:spcBef>
              <a:spcAft>
                <a:spcPts val="0"/>
              </a:spcAft>
            </a:pPr>
            <a:endParaRPr lang="en-US" altLang="zh-TW" sz="3600" b="1" dirty="0">
              <a:solidFill>
                <a:srgbClr val="0070C0"/>
              </a:solidFill>
              <a:latin typeface="Times New Roman" panose="02020603050405020304" pitchFamily="18" charset="0"/>
              <a:ea typeface="SimSun" panose="02010600030101010101" pitchFamily="2" charset="-122"/>
            </a:endParaRPr>
          </a:p>
          <a:p>
            <a:pPr marL="0" marR="0">
              <a:spcBef>
                <a:spcPts val="0"/>
              </a:spcBef>
              <a:spcAft>
                <a:spcPts val="0"/>
              </a:spcAft>
            </a:pPr>
            <a:r>
              <a:rPr lang="zh-TW" altLang="en-US" sz="3600" b="1" dirty="0">
                <a:solidFill>
                  <a:srgbClr val="0070C0"/>
                </a:solidFill>
                <a:latin typeface="Times New Roman" panose="02020603050405020304" pitchFamily="18" charset="0"/>
                <a:ea typeface="SimSun" panose="02010600030101010101" pitchFamily="2" charset="-122"/>
              </a:rPr>
              <a:t>为千万人存留慈爱，</a:t>
            </a:r>
            <a:r>
              <a:rPr lang="zh-TW" altLang="en-US" sz="3600" b="1" u="sng" dirty="0">
                <a:solidFill>
                  <a:srgbClr val="0070C0"/>
                </a:solidFill>
                <a:latin typeface="Times New Roman" panose="02020603050405020304" pitchFamily="18" charset="0"/>
                <a:ea typeface="SimSun" panose="02010600030101010101" pitchFamily="2" charset="-122"/>
              </a:rPr>
              <a:t>赦免罪孽、过犯和罪恶</a:t>
            </a:r>
            <a:r>
              <a:rPr lang="zh-TW" altLang="en-US" sz="3600" b="1" dirty="0">
                <a:solidFill>
                  <a:srgbClr val="0070C0"/>
                </a:solidFill>
                <a:latin typeface="Times New Roman" panose="02020603050405020304" pitchFamily="18" charset="0"/>
                <a:ea typeface="SimSun" panose="02010600030101010101" pitchFamily="2" charset="-122"/>
              </a:rPr>
              <a:t>，万不以有罪的为无罪，必追讨他的罪，自父及子，直到三四代。”</a:t>
            </a:r>
          </a:p>
          <a:p>
            <a:pPr marL="0" marR="0">
              <a:spcBef>
                <a:spcPts val="0"/>
              </a:spcBef>
              <a:spcAft>
                <a:spcPts val="0"/>
              </a:spcAft>
            </a:pPr>
            <a:r>
              <a:rPr lang="en-US" altLang="zh-TW" sz="3600" b="1" dirty="0">
                <a:solidFill>
                  <a:srgbClr val="0070C0"/>
                </a:solidFill>
                <a:latin typeface="Times New Roman" panose="02020603050405020304" pitchFamily="18" charset="0"/>
                <a:ea typeface="SimSun" panose="02010600030101010101" pitchFamily="2" charset="-122"/>
              </a:rPr>
              <a:t>maintaining love to thousands, and </a:t>
            </a:r>
            <a:r>
              <a:rPr lang="en-US" altLang="zh-TW" sz="3600" b="1" u="sng" dirty="0">
                <a:solidFill>
                  <a:srgbClr val="0070C0"/>
                </a:solidFill>
                <a:latin typeface="Times New Roman" panose="02020603050405020304" pitchFamily="18" charset="0"/>
                <a:ea typeface="SimSun" panose="02010600030101010101" pitchFamily="2" charset="-122"/>
              </a:rPr>
              <a:t>forgiving wickedness, rebellion and sin</a:t>
            </a:r>
            <a:r>
              <a:rPr lang="en-US" altLang="zh-TW" sz="3600" b="1" dirty="0">
                <a:solidFill>
                  <a:srgbClr val="0070C0"/>
                </a:solidFill>
                <a:latin typeface="Times New Roman" panose="02020603050405020304" pitchFamily="18" charset="0"/>
                <a:ea typeface="SimSun" panose="02010600030101010101" pitchFamily="2" charset="-122"/>
              </a:rPr>
              <a:t>. Yet he does not leave the guilty unpunished; he punishes the children and their children for the sin of the fathers to the third and fourth generation."</a:t>
            </a:r>
          </a:p>
        </p:txBody>
      </p:sp>
    </p:spTree>
    <p:extLst>
      <p:ext uri="{BB962C8B-B14F-4D97-AF65-F5344CB8AC3E}">
        <p14:creationId xmlns:p14="http://schemas.microsoft.com/office/powerpoint/2010/main" val="304756551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B8EA1B8-C69E-2AEA-6FC7-CBE941E0A4A0}"/>
              </a:ext>
            </a:extLst>
          </p:cNvPr>
          <p:cNvSpPr>
            <a:spLocks noGrp="1"/>
          </p:cNvSpPr>
          <p:nvPr>
            <p:ph idx="1"/>
          </p:nvPr>
        </p:nvSpPr>
        <p:spPr>
          <a:xfrm>
            <a:off x="117764" y="0"/>
            <a:ext cx="11963400" cy="6712527"/>
          </a:xfrm>
        </p:spPr>
        <p:txBody>
          <a:bodyPr>
            <a:noAutofit/>
          </a:bodyPr>
          <a:lstStyle/>
          <a:p>
            <a:r>
              <a:rPr lang="zh-CN" altLang="en-US" sz="3600" b="1" dirty="0">
                <a:solidFill>
                  <a:srgbClr val="0070C0"/>
                </a:solidFill>
                <a:latin typeface="Times New Roman" panose="02020603050405020304" pitchFamily="18" charset="0"/>
                <a:ea typeface="SimSun" panose="02010600030101010101" pitchFamily="2" charset="-122"/>
              </a:rPr>
              <a:t>罗</a:t>
            </a:r>
            <a:r>
              <a:rPr lang="en-US" altLang="zh-CN" sz="3600" b="1" dirty="0">
                <a:solidFill>
                  <a:srgbClr val="0070C0"/>
                </a:solidFill>
                <a:latin typeface="Times New Roman" panose="02020603050405020304" pitchFamily="18" charset="0"/>
                <a:ea typeface="SimSun" panose="02010600030101010101" pitchFamily="2" charset="-122"/>
              </a:rPr>
              <a:t>Rom 8:3-4</a:t>
            </a:r>
          </a:p>
          <a:p>
            <a:r>
              <a:rPr lang="zh-CN" altLang="en-US" sz="3600" b="1" dirty="0">
                <a:solidFill>
                  <a:srgbClr val="0070C0"/>
                </a:solidFill>
                <a:latin typeface="Times New Roman" panose="02020603050405020304" pitchFamily="18" charset="0"/>
                <a:ea typeface="SimSun" panose="02010600030101010101" pitchFamily="2" charset="-122"/>
              </a:rPr>
              <a:t>律法既因肉体软弱，有所不能行的，　神就差遣自己的儿子成为罪身的形状，作了赎罪祭，在肉体中定了罪案，</a:t>
            </a:r>
          </a:p>
          <a:p>
            <a:r>
              <a:rPr lang="en-US" altLang="zh-CN" sz="3600" b="1" dirty="0">
                <a:solidFill>
                  <a:srgbClr val="0070C0"/>
                </a:solidFill>
                <a:latin typeface="Times New Roman" panose="02020603050405020304" pitchFamily="18" charset="0"/>
                <a:ea typeface="SimSun" panose="02010600030101010101" pitchFamily="2" charset="-122"/>
              </a:rPr>
              <a:t>For what the law was powerless to do in that it was weakened by the sinful nature, God did by sending his own Son in the likeness of sinful man to be a sin offering. And so he condemned sin in sinful man,</a:t>
            </a:r>
          </a:p>
          <a:p>
            <a:r>
              <a:rPr lang="zh-CN" altLang="en-US" sz="3600" b="1" dirty="0">
                <a:solidFill>
                  <a:srgbClr val="0070C0"/>
                </a:solidFill>
                <a:latin typeface="Times New Roman" panose="02020603050405020304" pitchFamily="18" charset="0"/>
                <a:ea typeface="SimSun" panose="02010600030101010101" pitchFamily="2" charset="-122"/>
              </a:rPr>
              <a:t>使律法的义成就在我们这不随从肉体，只随从圣灵的人身上。</a:t>
            </a:r>
          </a:p>
          <a:p>
            <a:r>
              <a:rPr lang="en-US" altLang="zh-CN" sz="3600" b="1" dirty="0">
                <a:solidFill>
                  <a:srgbClr val="0070C0"/>
                </a:solidFill>
                <a:latin typeface="Times New Roman" panose="02020603050405020304" pitchFamily="18" charset="0"/>
                <a:ea typeface="SimSun" panose="02010600030101010101" pitchFamily="2" charset="-122"/>
              </a:rPr>
              <a:t>in order that the righteous requirements of the law might be fully met in us, who do not live according to the sinful nature but according to the Spirit.</a:t>
            </a:r>
          </a:p>
        </p:txBody>
      </p:sp>
    </p:spTree>
    <p:extLst>
      <p:ext uri="{BB962C8B-B14F-4D97-AF65-F5344CB8AC3E}">
        <p14:creationId xmlns:p14="http://schemas.microsoft.com/office/powerpoint/2010/main" val="249198968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B8EA1B8-C69E-2AEA-6FC7-CBE941E0A4A0}"/>
              </a:ext>
            </a:extLst>
          </p:cNvPr>
          <p:cNvSpPr>
            <a:spLocks noGrp="1"/>
          </p:cNvSpPr>
          <p:nvPr>
            <p:ph idx="1"/>
          </p:nvPr>
        </p:nvSpPr>
        <p:spPr>
          <a:xfrm>
            <a:off x="48491" y="69272"/>
            <a:ext cx="12143509" cy="6788727"/>
          </a:xfrm>
        </p:spPr>
        <p:txBody>
          <a:bodyPr>
            <a:noAutofit/>
          </a:bodyPr>
          <a:lstStyle/>
          <a:p>
            <a:r>
              <a:rPr lang="zh-TW" altLang="en-US" sz="3600" b="1" dirty="0">
                <a:solidFill>
                  <a:srgbClr val="0070C0"/>
                </a:solidFill>
                <a:latin typeface="Times New Roman" panose="02020603050405020304" pitchFamily="18" charset="0"/>
                <a:ea typeface="SimSun" panose="02010600030101010101" pitchFamily="2" charset="-122"/>
              </a:rPr>
              <a:t>约</a:t>
            </a:r>
            <a:r>
              <a:rPr lang="en-US" altLang="zh-TW" sz="3600" b="1" dirty="0">
                <a:solidFill>
                  <a:srgbClr val="0070C0"/>
                </a:solidFill>
                <a:latin typeface="Times New Roman" panose="02020603050405020304" pitchFamily="18" charset="0"/>
                <a:ea typeface="SimSun" panose="02010600030101010101" pitchFamily="2" charset="-122"/>
              </a:rPr>
              <a:t>8:11</a:t>
            </a:r>
            <a:r>
              <a:rPr lang="zh-TW" altLang="en-US" sz="3600" b="1" dirty="0">
                <a:solidFill>
                  <a:srgbClr val="0070C0"/>
                </a:solidFill>
                <a:latin typeface="Times New Roman" panose="02020603050405020304" pitchFamily="18" charset="0"/>
                <a:ea typeface="SimSun" panose="02010600030101010101" pitchFamily="2" charset="-122"/>
              </a:rPr>
              <a:t>她说：“主啊，没有。”耶稣说：“我也不定你的罪，去吧！从此不要再犯罪了。”</a:t>
            </a:r>
          </a:p>
          <a:p>
            <a:r>
              <a:rPr lang="en-US" altLang="zh-TW" sz="3600" b="1" dirty="0">
                <a:solidFill>
                  <a:srgbClr val="0070C0"/>
                </a:solidFill>
                <a:latin typeface="Times New Roman" panose="02020603050405020304" pitchFamily="18" charset="0"/>
                <a:ea typeface="SimSun" panose="02010600030101010101" pitchFamily="2" charset="-122"/>
              </a:rPr>
              <a:t>“No one, sir," she said. "Then neither do I condemn you," Jesus declared. "Go now and leave your life of sin.“</a:t>
            </a:r>
          </a:p>
          <a:p>
            <a:endParaRPr lang="en-US" altLang="zh-TW" sz="3600" b="1" dirty="0">
              <a:solidFill>
                <a:srgbClr val="0070C0"/>
              </a:solidFill>
              <a:latin typeface="Times New Roman" panose="02020603050405020304" pitchFamily="18" charset="0"/>
              <a:ea typeface="SimSun" panose="02010600030101010101" pitchFamily="2" charset="-122"/>
            </a:endParaRPr>
          </a:p>
          <a:p>
            <a:r>
              <a:rPr lang="zh-TW" altLang="en-US" sz="3600" b="1" dirty="0">
                <a:solidFill>
                  <a:srgbClr val="0070C0"/>
                </a:solidFill>
                <a:latin typeface="Times New Roman" panose="02020603050405020304" pitchFamily="18" charset="0"/>
                <a:ea typeface="SimSun" panose="02010600030101010101" pitchFamily="2" charset="-122"/>
              </a:rPr>
              <a:t>这里的“定罪 </a:t>
            </a:r>
            <a:r>
              <a:rPr lang="en-US" altLang="zh-TW" sz="3600" b="1" dirty="0">
                <a:solidFill>
                  <a:srgbClr val="0070C0"/>
                </a:solidFill>
                <a:latin typeface="Times New Roman" panose="02020603050405020304" pitchFamily="18" charset="0"/>
                <a:ea typeface="SimSun" panose="02010600030101010101" pitchFamily="2" charset="-122"/>
              </a:rPr>
              <a:t>condemn</a:t>
            </a:r>
            <a:r>
              <a:rPr lang="zh-TW" altLang="en-US" sz="3600" b="1" dirty="0">
                <a:solidFill>
                  <a:srgbClr val="0070C0"/>
                </a:solidFill>
                <a:latin typeface="Times New Roman" panose="02020603050405020304" pitchFamily="18" charset="0"/>
                <a:ea typeface="SimSun" panose="02010600030101010101" pitchFamily="2" charset="-122"/>
              </a:rPr>
              <a:t>”（</a:t>
            </a:r>
            <a:r>
              <a:rPr lang="el-GR" altLang="zh-CN" sz="3600" b="1" dirty="0">
                <a:solidFill>
                  <a:srgbClr val="0070C0"/>
                </a:solidFill>
                <a:latin typeface="Times New Roman" panose="02020603050405020304" pitchFamily="18" charset="0"/>
                <a:ea typeface="SimSun" panose="02010600030101010101" pitchFamily="2" charset="-122"/>
              </a:rPr>
              <a:t>κατακρίνω, </a:t>
            </a:r>
            <a:r>
              <a:rPr lang="en-US" altLang="zh-CN" sz="3600" b="1" dirty="0" err="1">
                <a:solidFill>
                  <a:srgbClr val="0070C0"/>
                </a:solidFill>
                <a:latin typeface="Times New Roman" panose="02020603050405020304" pitchFamily="18" charset="0"/>
                <a:ea typeface="SimSun" panose="02010600030101010101" pitchFamily="2" charset="-122"/>
              </a:rPr>
              <a:t>katakrinō</a:t>
            </a:r>
            <a:r>
              <a:rPr lang="zh-CN" altLang="en-US" sz="3600" b="1" dirty="0">
                <a:solidFill>
                  <a:srgbClr val="0070C0"/>
                </a:solidFill>
                <a:latin typeface="Times New Roman" panose="02020603050405020304" pitchFamily="18" charset="0"/>
                <a:ea typeface="SimSun" panose="02010600030101010101" pitchFamily="2" charset="-122"/>
              </a:rPr>
              <a:t>）</a:t>
            </a:r>
            <a:r>
              <a:rPr lang="zh-TW" altLang="en-US" sz="3600" b="1" dirty="0">
                <a:solidFill>
                  <a:srgbClr val="0070C0"/>
                </a:solidFill>
                <a:latin typeface="Times New Roman" panose="02020603050405020304" pitchFamily="18" charset="0"/>
                <a:ea typeface="SimSun" panose="02010600030101010101" pitchFamily="2" charset="-122"/>
              </a:rPr>
              <a:t>与“审判 </a:t>
            </a:r>
            <a:r>
              <a:rPr lang="en-US" altLang="zh-TW" sz="3600" b="1" dirty="0">
                <a:solidFill>
                  <a:srgbClr val="0070C0"/>
                </a:solidFill>
                <a:latin typeface="Times New Roman" panose="02020603050405020304" pitchFamily="18" charset="0"/>
                <a:ea typeface="SimSun" panose="02010600030101010101" pitchFamily="2" charset="-122"/>
              </a:rPr>
              <a:t>judge</a:t>
            </a:r>
            <a:r>
              <a:rPr lang="zh-TW" altLang="en-US" sz="3600" b="1" dirty="0">
                <a:solidFill>
                  <a:srgbClr val="0070C0"/>
                </a:solidFill>
                <a:latin typeface="Times New Roman" panose="02020603050405020304" pitchFamily="18" charset="0"/>
                <a:ea typeface="SimSun" panose="02010600030101010101" pitchFamily="2" charset="-122"/>
              </a:rPr>
              <a:t>”（</a:t>
            </a:r>
            <a:r>
              <a:rPr lang="el-GR" altLang="zh-CN" sz="3600" b="1" dirty="0">
                <a:solidFill>
                  <a:srgbClr val="0070C0"/>
                </a:solidFill>
                <a:latin typeface="Times New Roman" panose="02020603050405020304" pitchFamily="18" charset="0"/>
                <a:ea typeface="SimSun" panose="02010600030101010101" pitchFamily="2" charset="-122"/>
              </a:rPr>
              <a:t>κρίνω, </a:t>
            </a:r>
            <a:r>
              <a:rPr lang="en-US" altLang="zh-CN" sz="3600" b="1" dirty="0" err="1">
                <a:solidFill>
                  <a:srgbClr val="0070C0"/>
                </a:solidFill>
                <a:latin typeface="Times New Roman" panose="02020603050405020304" pitchFamily="18" charset="0"/>
                <a:ea typeface="SimSun" panose="02010600030101010101" pitchFamily="2" charset="-122"/>
              </a:rPr>
              <a:t>krinō</a:t>
            </a:r>
            <a:r>
              <a:rPr lang="zh-CN" altLang="en-US" sz="3600" b="1" dirty="0">
                <a:solidFill>
                  <a:srgbClr val="0070C0"/>
                </a:solidFill>
                <a:latin typeface="Times New Roman" panose="02020603050405020304" pitchFamily="18" charset="0"/>
                <a:ea typeface="SimSun" panose="02010600030101010101" pitchFamily="2" charset="-122"/>
              </a:rPr>
              <a:t>）</a:t>
            </a:r>
            <a:r>
              <a:rPr lang="zh-TW" altLang="en-US" sz="3600" b="1" dirty="0">
                <a:solidFill>
                  <a:srgbClr val="0070C0"/>
                </a:solidFill>
                <a:latin typeface="Times New Roman" panose="02020603050405020304" pitchFamily="18" charset="0"/>
                <a:ea typeface="SimSun" panose="02010600030101010101" pitchFamily="2" charset="-122"/>
              </a:rPr>
              <a:t>有何不同？</a:t>
            </a:r>
            <a:endParaRPr lang="en-US" altLang="zh-TW" sz="3600" b="1" dirty="0">
              <a:solidFill>
                <a:srgbClr val="0070C0"/>
              </a:solidFill>
              <a:latin typeface="Times New Roman" panose="02020603050405020304" pitchFamily="18" charset="0"/>
              <a:ea typeface="SimSun" panose="02010600030101010101" pitchFamily="2" charset="-122"/>
            </a:endParaRPr>
          </a:p>
          <a:p>
            <a:endParaRPr lang="en-US" altLang="zh-TW" sz="3600" b="1" dirty="0">
              <a:solidFill>
                <a:srgbClr val="0070C0"/>
              </a:solidFill>
              <a:latin typeface="Times New Roman" panose="02020603050405020304" pitchFamily="18" charset="0"/>
              <a:ea typeface="SimSun" panose="02010600030101010101" pitchFamily="2" charset="-122"/>
            </a:endParaRPr>
          </a:p>
          <a:p>
            <a:r>
              <a:rPr lang="en-US" altLang="zh-CN" sz="3600" b="1" dirty="0">
                <a:solidFill>
                  <a:srgbClr val="0070C0"/>
                </a:solidFill>
                <a:latin typeface="Times New Roman" panose="02020603050405020304" pitchFamily="18" charset="0"/>
                <a:ea typeface="SimSun" panose="02010600030101010101" pitchFamily="2" charset="-122"/>
              </a:rPr>
              <a:t>“</a:t>
            </a:r>
            <a:r>
              <a:rPr lang="zh-CN" altLang="en-US" sz="3600" b="1" dirty="0">
                <a:solidFill>
                  <a:srgbClr val="0070C0"/>
                </a:solidFill>
                <a:latin typeface="Times New Roman" panose="02020603050405020304" pitchFamily="18" charset="0"/>
                <a:ea typeface="SimSun" panose="02010600030101010101" pitchFamily="2" charset="-122"/>
              </a:rPr>
              <a:t>定罪 </a:t>
            </a:r>
            <a:r>
              <a:rPr lang="en-US" altLang="zh-CN" sz="3600" b="1" dirty="0">
                <a:solidFill>
                  <a:srgbClr val="0070C0"/>
                </a:solidFill>
                <a:latin typeface="Times New Roman" panose="02020603050405020304" pitchFamily="18" charset="0"/>
                <a:ea typeface="SimSun" panose="02010600030101010101" pitchFamily="2" charset="-122"/>
              </a:rPr>
              <a:t>condemn</a:t>
            </a:r>
            <a:r>
              <a:rPr lang="zh-CN" altLang="en-US" sz="3600" b="1" dirty="0">
                <a:solidFill>
                  <a:srgbClr val="0070C0"/>
                </a:solidFill>
                <a:latin typeface="Times New Roman" panose="02020603050405020304" pitchFamily="18" charset="0"/>
                <a:ea typeface="SimSun" panose="02010600030101010101" pitchFamily="2" charset="-122"/>
              </a:rPr>
              <a:t>”的含义：</a:t>
            </a:r>
            <a:r>
              <a:rPr lang="zh-CN" altLang="el-GR" sz="3600" b="1" dirty="0">
                <a:solidFill>
                  <a:srgbClr val="0070C0"/>
                </a:solidFill>
                <a:latin typeface="Times New Roman" panose="02020603050405020304" pitchFamily="18" charset="0"/>
                <a:ea typeface="SimSun" panose="02010600030101010101" pitchFamily="2" charset="-122"/>
              </a:rPr>
              <a:t>（</a:t>
            </a:r>
            <a:r>
              <a:rPr lang="el-GR" altLang="zh-CN" sz="3600" b="1" dirty="0">
                <a:solidFill>
                  <a:srgbClr val="0070C0"/>
                </a:solidFill>
                <a:latin typeface="Times New Roman" panose="02020603050405020304" pitchFamily="18" charset="0"/>
                <a:ea typeface="SimSun" panose="02010600030101010101" pitchFamily="2" charset="-122"/>
              </a:rPr>
              <a:t>κατακρίνω, </a:t>
            </a:r>
            <a:r>
              <a:rPr lang="en-US" altLang="zh-CN" sz="3600" b="1" dirty="0" err="1">
                <a:solidFill>
                  <a:srgbClr val="0070C0"/>
                </a:solidFill>
                <a:latin typeface="Times New Roman" panose="02020603050405020304" pitchFamily="18" charset="0"/>
                <a:ea typeface="SimSun" panose="02010600030101010101" pitchFamily="2" charset="-122"/>
              </a:rPr>
              <a:t>katakrinō</a:t>
            </a:r>
            <a:r>
              <a:rPr lang="zh-CN" altLang="en-US" sz="3600" b="1" dirty="0">
                <a:solidFill>
                  <a:srgbClr val="0070C0"/>
                </a:solidFill>
                <a:latin typeface="Times New Roman" panose="02020603050405020304" pitchFamily="18" charset="0"/>
                <a:ea typeface="SimSun" panose="02010600030101010101" pitchFamily="2" charset="-122"/>
              </a:rPr>
              <a:t>）意指宣判有罪，焦点在惩罚（如死刑）。</a:t>
            </a:r>
            <a:endParaRPr lang="en-US" altLang="zh-CN" sz="3600" b="1" dirty="0">
              <a:solidFill>
                <a:srgbClr val="0070C0"/>
              </a:solidFill>
              <a:latin typeface="Times New Roman" panose="02020603050405020304" pitchFamily="18" charset="0"/>
              <a:ea typeface="SimSun" panose="02010600030101010101" pitchFamily="2" charset="-122"/>
            </a:endParaRPr>
          </a:p>
          <a:p>
            <a:r>
              <a:rPr lang="en-US" altLang="zh-CN" sz="3600" b="1" dirty="0">
                <a:solidFill>
                  <a:srgbClr val="0070C0"/>
                </a:solidFill>
                <a:latin typeface="Times New Roman" panose="02020603050405020304" pitchFamily="18" charset="0"/>
                <a:ea typeface="SimSun" panose="02010600030101010101" pitchFamily="2" charset="-122"/>
              </a:rPr>
              <a:t>“</a:t>
            </a:r>
            <a:r>
              <a:rPr lang="zh-CN" altLang="en-US" sz="3600" b="1" dirty="0">
                <a:solidFill>
                  <a:srgbClr val="0070C0"/>
                </a:solidFill>
                <a:latin typeface="Times New Roman" panose="02020603050405020304" pitchFamily="18" charset="0"/>
                <a:ea typeface="SimSun" panose="02010600030101010101" pitchFamily="2" charset="-122"/>
              </a:rPr>
              <a:t>审判 </a:t>
            </a:r>
            <a:r>
              <a:rPr lang="en-US" altLang="zh-CN" sz="3600" b="1" dirty="0">
                <a:solidFill>
                  <a:srgbClr val="0070C0"/>
                </a:solidFill>
                <a:latin typeface="Times New Roman" panose="02020603050405020304" pitchFamily="18" charset="0"/>
                <a:ea typeface="SimSun" panose="02010600030101010101" pitchFamily="2" charset="-122"/>
              </a:rPr>
              <a:t>judge</a:t>
            </a:r>
            <a:r>
              <a:rPr lang="zh-CN" altLang="en-US" sz="3600" b="1" dirty="0">
                <a:solidFill>
                  <a:srgbClr val="0070C0"/>
                </a:solidFill>
                <a:latin typeface="Times New Roman" panose="02020603050405020304" pitchFamily="18" charset="0"/>
                <a:ea typeface="SimSun" panose="02010600030101010101" pitchFamily="2" charset="-122"/>
              </a:rPr>
              <a:t>”的含义：</a:t>
            </a:r>
            <a:r>
              <a:rPr lang="zh-CN" altLang="el-GR" sz="3600" b="1" dirty="0">
                <a:solidFill>
                  <a:srgbClr val="0070C0"/>
                </a:solidFill>
                <a:latin typeface="Times New Roman" panose="02020603050405020304" pitchFamily="18" charset="0"/>
                <a:ea typeface="SimSun" panose="02010600030101010101" pitchFamily="2" charset="-122"/>
              </a:rPr>
              <a:t>（</a:t>
            </a:r>
            <a:r>
              <a:rPr lang="el-GR" altLang="zh-CN" sz="3600" b="1" dirty="0">
                <a:solidFill>
                  <a:srgbClr val="0070C0"/>
                </a:solidFill>
                <a:latin typeface="Times New Roman" panose="02020603050405020304" pitchFamily="18" charset="0"/>
                <a:ea typeface="SimSun" panose="02010600030101010101" pitchFamily="2" charset="-122"/>
              </a:rPr>
              <a:t>κρίνω, </a:t>
            </a:r>
            <a:r>
              <a:rPr lang="en-US" altLang="zh-CN" sz="3600" b="1" dirty="0" err="1">
                <a:solidFill>
                  <a:srgbClr val="0070C0"/>
                </a:solidFill>
                <a:latin typeface="Times New Roman" panose="02020603050405020304" pitchFamily="18" charset="0"/>
                <a:ea typeface="SimSun" panose="02010600030101010101" pitchFamily="2" charset="-122"/>
              </a:rPr>
              <a:t>krinō</a:t>
            </a:r>
            <a:r>
              <a:rPr lang="zh-CN" altLang="en-US" sz="3600" b="1" dirty="0">
                <a:solidFill>
                  <a:srgbClr val="0070C0"/>
                </a:solidFill>
                <a:latin typeface="Times New Roman" panose="02020603050405020304" pitchFamily="18" charset="0"/>
                <a:ea typeface="SimSun" panose="02010600030101010101" pitchFamily="2" charset="-122"/>
              </a:rPr>
              <a:t>）意指评判、辨别，范围更广，焦点在评判。</a:t>
            </a:r>
            <a:endParaRPr lang="en-US" altLang="zh-CN" sz="3600" b="1" dirty="0">
              <a:solidFill>
                <a:srgbClr val="0070C0"/>
              </a:solidFill>
              <a:latin typeface="Times New Roman" panose="02020603050405020304" pitchFamily="18" charset="0"/>
              <a:ea typeface="SimSun" panose="02010600030101010101" pitchFamily="2" charset="-122"/>
            </a:endParaRPr>
          </a:p>
        </p:txBody>
      </p:sp>
    </p:spTree>
    <p:extLst>
      <p:ext uri="{BB962C8B-B14F-4D97-AF65-F5344CB8AC3E}">
        <p14:creationId xmlns:p14="http://schemas.microsoft.com/office/powerpoint/2010/main" val="19024135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B8EA1B8-C69E-2AEA-6FC7-CBE941E0A4A0}"/>
              </a:ext>
            </a:extLst>
          </p:cNvPr>
          <p:cNvSpPr>
            <a:spLocks noGrp="1"/>
          </p:cNvSpPr>
          <p:nvPr>
            <p:ph idx="1"/>
          </p:nvPr>
        </p:nvSpPr>
        <p:spPr>
          <a:xfrm>
            <a:off x="0" y="0"/>
            <a:ext cx="12192000" cy="6858000"/>
          </a:xfrm>
        </p:spPr>
        <p:txBody>
          <a:bodyPr>
            <a:noAutofit/>
          </a:bodyPr>
          <a:lstStyle/>
          <a:p>
            <a:r>
              <a:rPr lang="zh-TW" altLang="en-US" sz="3600" b="1" dirty="0">
                <a:solidFill>
                  <a:srgbClr val="0070C0"/>
                </a:solidFill>
                <a:latin typeface="Times New Roman" panose="02020603050405020304" pitchFamily="18" charset="0"/>
                <a:ea typeface="SimSun" panose="02010600030101010101" pitchFamily="2" charset="-122"/>
              </a:rPr>
              <a:t>约</a:t>
            </a:r>
            <a:r>
              <a:rPr lang="en-US" altLang="zh-TW" sz="3600" b="1" dirty="0">
                <a:solidFill>
                  <a:srgbClr val="0070C0"/>
                </a:solidFill>
                <a:latin typeface="Times New Roman" panose="02020603050405020304" pitchFamily="18" charset="0"/>
                <a:ea typeface="SimSun" panose="02010600030101010101" pitchFamily="2" charset="-122"/>
              </a:rPr>
              <a:t>8:1-3 </a:t>
            </a:r>
            <a:r>
              <a:rPr lang="zh-TW" altLang="en-US" sz="3600" b="1" dirty="0">
                <a:solidFill>
                  <a:srgbClr val="0070C0"/>
                </a:solidFill>
                <a:latin typeface="Times New Roman" panose="02020603050405020304" pitchFamily="18" charset="0"/>
                <a:ea typeface="SimSun" panose="02010600030101010101" pitchFamily="2" charset="-122"/>
              </a:rPr>
              <a:t>于是各人都回家去了，耶稣却往橄榄山去。</a:t>
            </a:r>
          </a:p>
          <a:p>
            <a:r>
              <a:rPr lang="en-US" altLang="zh-TW" sz="3600" b="1" dirty="0">
                <a:solidFill>
                  <a:srgbClr val="0070C0"/>
                </a:solidFill>
                <a:latin typeface="Times New Roman" panose="02020603050405020304" pitchFamily="18" charset="0"/>
                <a:ea typeface="SimSun" panose="02010600030101010101" pitchFamily="2" charset="-122"/>
              </a:rPr>
              <a:t>But Jesus went to the Mount of Olives.</a:t>
            </a:r>
          </a:p>
          <a:p>
            <a:r>
              <a:rPr lang="zh-TW" altLang="en-US" sz="3600" b="1" dirty="0">
                <a:solidFill>
                  <a:srgbClr val="0070C0"/>
                </a:solidFill>
                <a:latin typeface="Times New Roman" panose="02020603050405020304" pitchFamily="18" charset="0"/>
                <a:ea typeface="SimSun" panose="02010600030101010101" pitchFamily="2" charset="-122"/>
              </a:rPr>
              <a:t>清早又回到殿里，众百姓都到他那里去，他就坐下教训他们。</a:t>
            </a:r>
          </a:p>
          <a:p>
            <a:r>
              <a:rPr lang="en-US" altLang="zh-TW" sz="3600" b="1" dirty="0">
                <a:solidFill>
                  <a:srgbClr val="0070C0"/>
                </a:solidFill>
                <a:latin typeface="Times New Roman" panose="02020603050405020304" pitchFamily="18" charset="0"/>
                <a:ea typeface="SimSun" panose="02010600030101010101" pitchFamily="2" charset="-122"/>
              </a:rPr>
              <a:t>At dawn he appeared again in the temple courts, where all the people gathered around him, and he sat down to teach them.</a:t>
            </a:r>
          </a:p>
          <a:p>
            <a:r>
              <a:rPr lang="zh-TW" altLang="en-US" sz="3600" b="1" dirty="0">
                <a:solidFill>
                  <a:srgbClr val="0070C0"/>
                </a:solidFill>
                <a:latin typeface="Times New Roman" panose="02020603050405020304" pitchFamily="18" charset="0"/>
                <a:ea typeface="SimSun" panose="02010600030101010101" pitchFamily="2" charset="-122"/>
              </a:rPr>
              <a:t>文士和法利赛人带着一个行淫时被拿的妇人来，叫她站在当中。</a:t>
            </a:r>
          </a:p>
          <a:p>
            <a:r>
              <a:rPr lang="en-US" altLang="zh-TW" sz="3600" b="1" dirty="0">
                <a:solidFill>
                  <a:srgbClr val="0070C0"/>
                </a:solidFill>
                <a:latin typeface="Times New Roman" panose="02020603050405020304" pitchFamily="18" charset="0"/>
                <a:ea typeface="SimSun" panose="02010600030101010101" pitchFamily="2" charset="-122"/>
              </a:rPr>
              <a:t>The teachers of the law and the Pharisees brought in a woman caught in adultery. They made her stand before the group</a:t>
            </a:r>
          </a:p>
        </p:txBody>
      </p:sp>
    </p:spTree>
    <p:extLst>
      <p:ext uri="{BB962C8B-B14F-4D97-AF65-F5344CB8AC3E}">
        <p14:creationId xmlns:p14="http://schemas.microsoft.com/office/powerpoint/2010/main" val="307950944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B8EA1B8-C69E-2AEA-6FC7-CBE941E0A4A0}"/>
              </a:ext>
            </a:extLst>
          </p:cNvPr>
          <p:cNvSpPr>
            <a:spLocks noGrp="1"/>
          </p:cNvSpPr>
          <p:nvPr>
            <p:ph idx="1"/>
          </p:nvPr>
        </p:nvSpPr>
        <p:spPr>
          <a:xfrm>
            <a:off x="0" y="0"/>
            <a:ext cx="12192000" cy="6858000"/>
          </a:xfrm>
        </p:spPr>
        <p:txBody>
          <a:bodyPr>
            <a:noAutofit/>
          </a:bodyPr>
          <a:lstStyle/>
          <a:p>
            <a:r>
              <a:rPr lang="zh-TW" altLang="en-US" sz="3600" b="1" dirty="0">
                <a:solidFill>
                  <a:srgbClr val="0070C0"/>
                </a:solidFill>
                <a:latin typeface="Times New Roman" panose="02020603050405020304" pitchFamily="18" charset="0"/>
                <a:ea typeface="SimSun" panose="02010600030101010101" pitchFamily="2" charset="-122"/>
              </a:rPr>
              <a:t>约</a:t>
            </a:r>
            <a:r>
              <a:rPr lang="en-US" altLang="zh-TW" sz="3600" b="1" dirty="0">
                <a:solidFill>
                  <a:srgbClr val="0070C0"/>
                </a:solidFill>
                <a:latin typeface="Times New Roman" panose="02020603050405020304" pitchFamily="18" charset="0"/>
                <a:ea typeface="SimSun" panose="02010600030101010101" pitchFamily="2" charset="-122"/>
              </a:rPr>
              <a:t>8:4-6 </a:t>
            </a:r>
            <a:r>
              <a:rPr lang="zh-TW" altLang="en-US" sz="3600" b="1" dirty="0">
                <a:solidFill>
                  <a:srgbClr val="0070C0"/>
                </a:solidFill>
                <a:latin typeface="Times New Roman" panose="02020603050405020304" pitchFamily="18" charset="0"/>
                <a:ea typeface="SimSun" panose="02010600030101010101" pitchFamily="2" charset="-122"/>
              </a:rPr>
              <a:t>就对耶稣说：“夫子，这妇人是正行淫之时被拿的。</a:t>
            </a:r>
          </a:p>
          <a:p>
            <a:r>
              <a:rPr lang="en-US" altLang="zh-TW" sz="3600" b="1" dirty="0">
                <a:solidFill>
                  <a:srgbClr val="0070C0"/>
                </a:solidFill>
                <a:latin typeface="Times New Roman" panose="02020603050405020304" pitchFamily="18" charset="0"/>
                <a:ea typeface="SimSun" panose="02010600030101010101" pitchFamily="2" charset="-122"/>
              </a:rPr>
              <a:t>and said to Jesus, "Teacher, this woman was caught in the act of adultery.</a:t>
            </a:r>
          </a:p>
          <a:p>
            <a:r>
              <a:rPr lang="zh-TW" altLang="en-US" sz="3600" b="1" dirty="0">
                <a:solidFill>
                  <a:srgbClr val="0070C0"/>
                </a:solidFill>
                <a:latin typeface="Times New Roman" panose="02020603050405020304" pitchFamily="18" charset="0"/>
                <a:ea typeface="SimSun" panose="02010600030101010101" pitchFamily="2" charset="-122"/>
              </a:rPr>
              <a:t>摩西在律法上吩咐我们，把这样的妇人用石头打死。你说该把她怎么样呢？”</a:t>
            </a:r>
          </a:p>
          <a:p>
            <a:r>
              <a:rPr lang="en-US" altLang="zh-TW" sz="3600" b="1" dirty="0">
                <a:solidFill>
                  <a:srgbClr val="0070C0"/>
                </a:solidFill>
                <a:latin typeface="Times New Roman" panose="02020603050405020304" pitchFamily="18" charset="0"/>
                <a:ea typeface="SimSun" panose="02010600030101010101" pitchFamily="2" charset="-122"/>
              </a:rPr>
              <a:t>In the Law Moses commanded us to stone such women. Now what do you say?"</a:t>
            </a:r>
          </a:p>
          <a:p>
            <a:r>
              <a:rPr lang="zh-TW" altLang="en-US" sz="3600" b="1" dirty="0">
                <a:solidFill>
                  <a:srgbClr val="0070C0"/>
                </a:solidFill>
                <a:latin typeface="Times New Roman" panose="02020603050405020304" pitchFamily="18" charset="0"/>
                <a:ea typeface="SimSun" panose="02010600030101010101" pitchFamily="2" charset="-122"/>
              </a:rPr>
              <a:t>他们说这话，乃试探耶稣，要得着告他的把柄。耶稣却弯着腰用指头在地上画字。</a:t>
            </a:r>
          </a:p>
          <a:p>
            <a:r>
              <a:rPr lang="en-US" altLang="zh-TW" sz="3600" b="1" dirty="0">
                <a:solidFill>
                  <a:srgbClr val="0070C0"/>
                </a:solidFill>
                <a:latin typeface="Times New Roman" panose="02020603050405020304" pitchFamily="18" charset="0"/>
                <a:ea typeface="SimSun" panose="02010600030101010101" pitchFamily="2" charset="-122"/>
              </a:rPr>
              <a:t>They were using this question as a trap, in order to have a basis for accusing him. But Jesus bent down and started to write on the ground with his finger.</a:t>
            </a:r>
          </a:p>
        </p:txBody>
      </p:sp>
    </p:spTree>
    <p:extLst>
      <p:ext uri="{BB962C8B-B14F-4D97-AF65-F5344CB8AC3E}">
        <p14:creationId xmlns:p14="http://schemas.microsoft.com/office/powerpoint/2010/main" val="317172695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B8EA1B8-C69E-2AEA-6FC7-CBE941E0A4A0}"/>
              </a:ext>
            </a:extLst>
          </p:cNvPr>
          <p:cNvSpPr>
            <a:spLocks noGrp="1"/>
          </p:cNvSpPr>
          <p:nvPr>
            <p:ph idx="1"/>
          </p:nvPr>
        </p:nvSpPr>
        <p:spPr>
          <a:xfrm>
            <a:off x="0" y="0"/>
            <a:ext cx="12192000" cy="6858000"/>
          </a:xfrm>
        </p:spPr>
        <p:txBody>
          <a:bodyPr>
            <a:noAutofit/>
          </a:bodyPr>
          <a:lstStyle/>
          <a:p>
            <a:r>
              <a:rPr lang="zh-TW" altLang="en-US" sz="3600" b="1" dirty="0">
                <a:solidFill>
                  <a:srgbClr val="0070C0"/>
                </a:solidFill>
                <a:latin typeface="Times New Roman" panose="02020603050405020304" pitchFamily="18" charset="0"/>
                <a:ea typeface="SimSun" panose="02010600030101010101" pitchFamily="2" charset="-122"/>
              </a:rPr>
              <a:t>约</a:t>
            </a:r>
            <a:r>
              <a:rPr lang="en-US" altLang="zh-TW" sz="3600" b="1" dirty="0">
                <a:solidFill>
                  <a:srgbClr val="0070C0"/>
                </a:solidFill>
                <a:latin typeface="Times New Roman" panose="02020603050405020304" pitchFamily="18" charset="0"/>
                <a:ea typeface="SimSun" panose="02010600030101010101" pitchFamily="2" charset="-122"/>
              </a:rPr>
              <a:t>8:7-9 </a:t>
            </a:r>
            <a:r>
              <a:rPr lang="zh-TW" altLang="en-US" sz="3600" b="1" dirty="0">
                <a:solidFill>
                  <a:srgbClr val="0070C0"/>
                </a:solidFill>
                <a:latin typeface="Times New Roman" panose="02020603050405020304" pitchFamily="18" charset="0"/>
                <a:ea typeface="SimSun" panose="02010600030101010101" pitchFamily="2" charset="-122"/>
              </a:rPr>
              <a:t>他们还是不住地问他，耶稣就直起腰来，对他们说：“你们中间谁是没有罪的，谁就可以先拿石头打她。”</a:t>
            </a:r>
          </a:p>
          <a:p>
            <a:r>
              <a:rPr lang="en-US" altLang="zh-TW" sz="3600" b="1" dirty="0">
                <a:solidFill>
                  <a:srgbClr val="0070C0"/>
                </a:solidFill>
                <a:latin typeface="Times New Roman" panose="02020603050405020304" pitchFamily="18" charset="0"/>
                <a:ea typeface="SimSun" panose="02010600030101010101" pitchFamily="2" charset="-122"/>
              </a:rPr>
              <a:t>When they kept on questioning him, he straightened up and said to them, "If any one of you is without sin, let him be the first to throw a stone at her."</a:t>
            </a:r>
          </a:p>
          <a:p>
            <a:r>
              <a:rPr lang="zh-TW" altLang="en-US" sz="3600" b="1" dirty="0">
                <a:solidFill>
                  <a:srgbClr val="0070C0"/>
                </a:solidFill>
                <a:latin typeface="Times New Roman" panose="02020603050405020304" pitchFamily="18" charset="0"/>
                <a:ea typeface="SimSun" panose="02010600030101010101" pitchFamily="2" charset="-122"/>
              </a:rPr>
              <a:t>于是又弯着腰用指头在地上画字。</a:t>
            </a:r>
          </a:p>
          <a:p>
            <a:r>
              <a:rPr lang="en-US" altLang="zh-TW" sz="3600" b="1" dirty="0">
                <a:solidFill>
                  <a:srgbClr val="0070C0"/>
                </a:solidFill>
                <a:latin typeface="Times New Roman" panose="02020603050405020304" pitchFamily="18" charset="0"/>
                <a:ea typeface="SimSun" panose="02010600030101010101" pitchFamily="2" charset="-122"/>
              </a:rPr>
              <a:t>Again he stooped down and wrote on the ground.</a:t>
            </a:r>
          </a:p>
          <a:p>
            <a:r>
              <a:rPr lang="zh-TW" altLang="en-US" sz="3600" b="1" dirty="0">
                <a:solidFill>
                  <a:srgbClr val="0070C0"/>
                </a:solidFill>
                <a:latin typeface="Times New Roman" panose="02020603050405020304" pitchFamily="18" charset="0"/>
                <a:ea typeface="SimSun" panose="02010600030101010101" pitchFamily="2" charset="-122"/>
              </a:rPr>
              <a:t>他们听见这话，就从老到少一个一个地都出去了，只剩下耶稣一人，还有那妇人仍然站在当中。</a:t>
            </a:r>
          </a:p>
          <a:p>
            <a:r>
              <a:rPr lang="en-US" altLang="zh-TW" sz="3600" b="1" dirty="0">
                <a:solidFill>
                  <a:srgbClr val="0070C0"/>
                </a:solidFill>
                <a:latin typeface="Times New Roman" panose="02020603050405020304" pitchFamily="18" charset="0"/>
                <a:ea typeface="SimSun" panose="02010600030101010101" pitchFamily="2" charset="-122"/>
              </a:rPr>
              <a:t>At this, those who heard began to go away one at a time, the older ones first, until only Jesus was left, with the woman still standing there.</a:t>
            </a:r>
            <a:endParaRPr lang="en-US" altLang="zh-CN" sz="3600" b="1" dirty="0">
              <a:solidFill>
                <a:srgbClr val="0070C0"/>
              </a:solidFill>
              <a:latin typeface="Times New Roman" panose="02020603050405020304" pitchFamily="18" charset="0"/>
              <a:ea typeface="SimSun" panose="02010600030101010101" pitchFamily="2" charset="-122"/>
            </a:endParaRPr>
          </a:p>
        </p:txBody>
      </p:sp>
    </p:spTree>
    <p:extLst>
      <p:ext uri="{BB962C8B-B14F-4D97-AF65-F5344CB8AC3E}">
        <p14:creationId xmlns:p14="http://schemas.microsoft.com/office/powerpoint/2010/main" val="401952242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B8EA1B8-C69E-2AEA-6FC7-CBE941E0A4A0}"/>
              </a:ext>
            </a:extLst>
          </p:cNvPr>
          <p:cNvSpPr>
            <a:spLocks noGrp="1"/>
          </p:cNvSpPr>
          <p:nvPr>
            <p:ph idx="1"/>
          </p:nvPr>
        </p:nvSpPr>
        <p:spPr>
          <a:xfrm>
            <a:off x="0" y="0"/>
            <a:ext cx="12192000" cy="6858000"/>
          </a:xfrm>
        </p:spPr>
        <p:txBody>
          <a:bodyPr>
            <a:noAutofit/>
          </a:bodyPr>
          <a:lstStyle/>
          <a:p>
            <a:r>
              <a:rPr lang="zh-TW" altLang="en-US" sz="3600" b="1" dirty="0">
                <a:solidFill>
                  <a:srgbClr val="0070C0"/>
                </a:solidFill>
                <a:latin typeface="Times New Roman" panose="02020603050405020304" pitchFamily="18" charset="0"/>
                <a:ea typeface="SimSun" panose="02010600030101010101" pitchFamily="2" charset="-122"/>
              </a:rPr>
              <a:t>约</a:t>
            </a:r>
            <a:r>
              <a:rPr lang="en-US" altLang="zh-TW" sz="3600" b="1" dirty="0">
                <a:solidFill>
                  <a:srgbClr val="0070C0"/>
                </a:solidFill>
                <a:latin typeface="Times New Roman" panose="02020603050405020304" pitchFamily="18" charset="0"/>
                <a:ea typeface="SimSun" panose="02010600030101010101" pitchFamily="2" charset="-122"/>
              </a:rPr>
              <a:t>8:10</a:t>
            </a:r>
          </a:p>
          <a:p>
            <a:r>
              <a:rPr lang="zh-TW" altLang="en-US" sz="3600" b="1" dirty="0">
                <a:solidFill>
                  <a:srgbClr val="0070C0"/>
                </a:solidFill>
                <a:latin typeface="Times New Roman" panose="02020603050405020304" pitchFamily="18" charset="0"/>
                <a:ea typeface="SimSun" panose="02010600030101010101" pitchFamily="2" charset="-122"/>
              </a:rPr>
              <a:t>耶稣就直起腰来，对她说：“妇人，那些人在哪里呢？没有人定你的罪吗？”</a:t>
            </a:r>
          </a:p>
          <a:p>
            <a:r>
              <a:rPr lang="en-US" altLang="zh-TW" sz="3600" b="1" dirty="0">
                <a:solidFill>
                  <a:srgbClr val="0070C0"/>
                </a:solidFill>
                <a:latin typeface="Times New Roman" panose="02020603050405020304" pitchFamily="18" charset="0"/>
                <a:ea typeface="SimSun" panose="02010600030101010101" pitchFamily="2" charset="-122"/>
              </a:rPr>
              <a:t>Jesus straightened up and asked her, "Woman, where are they? Has no one condemned you?"</a:t>
            </a:r>
          </a:p>
          <a:p>
            <a:r>
              <a:rPr lang="zh-TW" altLang="en-US" sz="3600" b="1" dirty="0">
                <a:solidFill>
                  <a:srgbClr val="0070C0"/>
                </a:solidFill>
                <a:latin typeface="Times New Roman" panose="02020603050405020304" pitchFamily="18" charset="0"/>
                <a:ea typeface="SimSun" panose="02010600030101010101" pitchFamily="2" charset="-122"/>
              </a:rPr>
              <a:t>她说：“主啊，没有。”耶稣说：“我也不定你的罪，去吧！从此不要再犯罪了。”</a:t>
            </a:r>
          </a:p>
          <a:p>
            <a:r>
              <a:rPr lang="en-US" altLang="zh-TW" sz="3600" b="1" dirty="0">
                <a:solidFill>
                  <a:srgbClr val="0070C0"/>
                </a:solidFill>
                <a:latin typeface="Times New Roman" panose="02020603050405020304" pitchFamily="18" charset="0"/>
                <a:ea typeface="SimSun" panose="02010600030101010101" pitchFamily="2" charset="-122"/>
              </a:rPr>
              <a:t>"No one, sir," she said. "Then neither do I condemn you," Jesus declared. "Go now and leave your life of sin."</a:t>
            </a:r>
            <a:endParaRPr lang="en-US" altLang="zh-CN" sz="3600" b="1" dirty="0">
              <a:solidFill>
                <a:srgbClr val="0070C0"/>
              </a:solidFill>
              <a:latin typeface="Times New Roman" panose="02020603050405020304" pitchFamily="18" charset="0"/>
              <a:ea typeface="SimSun" panose="02010600030101010101" pitchFamily="2" charset="-122"/>
            </a:endParaRPr>
          </a:p>
        </p:txBody>
      </p:sp>
    </p:spTree>
    <p:extLst>
      <p:ext uri="{BB962C8B-B14F-4D97-AF65-F5344CB8AC3E}">
        <p14:creationId xmlns:p14="http://schemas.microsoft.com/office/powerpoint/2010/main" val="397168096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B8EA1B8-C69E-2AEA-6FC7-CBE941E0A4A0}"/>
              </a:ext>
            </a:extLst>
          </p:cNvPr>
          <p:cNvSpPr>
            <a:spLocks noGrp="1"/>
          </p:cNvSpPr>
          <p:nvPr>
            <p:ph idx="1"/>
          </p:nvPr>
        </p:nvSpPr>
        <p:spPr>
          <a:xfrm>
            <a:off x="0" y="0"/>
            <a:ext cx="12192000" cy="6858000"/>
          </a:xfrm>
        </p:spPr>
        <p:txBody>
          <a:bodyPr>
            <a:noAutofit/>
          </a:bodyPr>
          <a:lstStyle/>
          <a:p>
            <a:endParaRPr lang="en-US" altLang="zh-TW" sz="3600" b="1" dirty="0">
              <a:solidFill>
                <a:srgbClr val="0070C0"/>
              </a:solidFill>
              <a:latin typeface="Times New Roman" panose="02020603050405020304" pitchFamily="18" charset="0"/>
              <a:ea typeface="SimSun" panose="02010600030101010101" pitchFamily="2" charset="-122"/>
            </a:endParaRPr>
          </a:p>
          <a:p>
            <a:r>
              <a:rPr lang="zh-TW" altLang="en-US" sz="3600" b="1" dirty="0">
                <a:solidFill>
                  <a:srgbClr val="0070C0"/>
                </a:solidFill>
                <a:latin typeface="Times New Roman" panose="02020603050405020304" pitchFamily="18" charset="0"/>
                <a:ea typeface="SimSun" panose="02010600030101010101" pitchFamily="2" charset="-122"/>
              </a:rPr>
              <a:t>利 </a:t>
            </a:r>
            <a:r>
              <a:rPr lang="en-US" altLang="zh-TW" sz="3600" b="1" dirty="0">
                <a:solidFill>
                  <a:srgbClr val="0070C0"/>
                </a:solidFill>
                <a:latin typeface="Times New Roman" panose="02020603050405020304" pitchFamily="18" charset="0"/>
                <a:ea typeface="SimSun" panose="02010600030101010101" pitchFamily="2" charset="-122"/>
              </a:rPr>
              <a:t>Lev 20:10 </a:t>
            </a:r>
            <a:r>
              <a:rPr lang="zh-TW" altLang="en-US" sz="3600" b="1" dirty="0">
                <a:solidFill>
                  <a:srgbClr val="0070C0"/>
                </a:solidFill>
                <a:latin typeface="Times New Roman" panose="02020603050405020304" pitchFamily="18" charset="0"/>
                <a:ea typeface="SimSun" panose="02010600030101010101" pitchFamily="2" charset="-122"/>
              </a:rPr>
              <a:t>与邻舍之妻行淫的，奸夫淫妇都必治死。</a:t>
            </a:r>
          </a:p>
          <a:p>
            <a:r>
              <a:rPr lang="en-US" altLang="zh-TW" sz="3600" b="1" dirty="0">
                <a:solidFill>
                  <a:srgbClr val="0070C0"/>
                </a:solidFill>
                <a:latin typeface="Times New Roman" panose="02020603050405020304" pitchFamily="18" charset="0"/>
                <a:ea typeface="SimSun" panose="02010600030101010101" pitchFamily="2" charset="-122"/>
              </a:rPr>
              <a:t>If a man commits adultery with another man's wife--with the wife of his neighbor--both the adulterer and the adulteress must be put to death.</a:t>
            </a:r>
          </a:p>
          <a:p>
            <a:r>
              <a:rPr lang="en-US" altLang="zh-TW" sz="3600" b="1" dirty="0">
                <a:solidFill>
                  <a:srgbClr val="0070C0"/>
                </a:solidFill>
                <a:latin typeface="Times New Roman" panose="02020603050405020304" pitchFamily="18" charset="0"/>
                <a:ea typeface="SimSun" panose="02010600030101010101" pitchFamily="2" charset="-122"/>
              </a:rPr>
              <a:t>(</a:t>
            </a:r>
            <a:r>
              <a:rPr lang="zh-TW" altLang="en-US" sz="3600" b="1" dirty="0">
                <a:solidFill>
                  <a:srgbClr val="0070C0"/>
                </a:solidFill>
                <a:latin typeface="Times New Roman" panose="02020603050405020304" pitchFamily="18" charset="0"/>
                <a:ea typeface="SimSun" panose="02010600030101010101" pitchFamily="2" charset="-122"/>
              </a:rPr>
              <a:t>申命记 </a:t>
            </a:r>
            <a:r>
              <a:rPr lang="en-US" altLang="zh-TW" sz="3600" b="1" dirty="0" err="1">
                <a:solidFill>
                  <a:srgbClr val="0070C0"/>
                </a:solidFill>
                <a:latin typeface="Times New Roman" panose="02020603050405020304" pitchFamily="18" charset="0"/>
                <a:ea typeface="SimSun" panose="02010600030101010101" pitchFamily="2" charset="-122"/>
              </a:rPr>
              <a:t>Deu</a:t>
            </a:r>
            <a:r>
              <a:rPr lang="en-US" altLang="zh-TW" sz="3600" b="1" dirty="0">
                <a:solidFill>
                  <a:srgbClr val="0070C0"/>
                </a:solidFill>
                <a:latin typeface="Times New Roman" panose="02020603050405020304" pitchFamily="18" charset="0"/>
                <a:ea typeface="SimSun" panose="02010600030101010101" pitchFamily="2" charset="-122"/>
              </a:rPr>
              <a:t> 22:22-24)</a:t>
            </a:r>
            <a:endParaRPr lang="en-US" altLang="zh-CN" sz="3600" b="1" dirty="0">
              <a:solidFill>
                <a:srgbClr val="0070C0"/>
              </a:solidFill>
              <a:latin typeface="Times New Roman" panose="02020603050405020304" pitchFamily="18" charset="0"/>
              <a:ea typeface="SimSun" panose="02010600030101010101" pitchFamily="2" charset="-122"/>
            </a:endParaRPr>
          </a:p>
        </p:txBody>
      </p:sp>
    </p:spTree>
    <p:extLst>
      <p:ext uri="{BB962C8B-B14F-4D97-AF65-F5344CB8AC3E}">
        <p14:creationId xmlns:p14="http://schemas.microsoft.com/office/powerpoint/2010/main" val="179362940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B8EA1B8-C69E-2AEA-6FC7-CBE941E0A4A0}"/>
              </a:ext>
            </a:extLst>
          </p:cNvPr>
          <p:cNvSpPr>
            <a:spLocks noGrp="1"/>
          </p:cNvSpPr>
          <p:nvPr>
            <p:ph idx="1"/>
          </p:nvPr>
        </p:nvSpPr>
        <p:spPr>
          <a:xfrm>
            <a:off x="117764" y="0"/>
            <a:ext cx="11963400" cy="6712527"/>
          </a:xfrm>
        </p:spPr>
        <p:txBody>
          <a:bodyPr>
            <a:noAutofit/>
          </a:bodyPr>
          <a:lstStyle/>
          <a:p>
            <a:r>
              <a:rPr lang="zh-TW" altLang="en-US" sz="3600" b="1" dirty="0">
                <a:solidFill>
                  <a:srgbClr val="0070C0"/>
                </a:solidFill>
                <a:latin typeface="Times New Roman" panose="02020603050405020304" pitchFamily="18" charset="0"/>
                <a:ea typeface="SimSun" panose="02010600030101010101" pitchFamily="2" charset="-122"/>
              </a:rPr>
              <a:t> 申</a:t>
            </a:r>
            <a:r>
              <a:rPr lang="en-US" altLang="zh-TW" sz="3600" b="1" dirty="0" err="1">
                <a:solidFill>
                  <a:srgbClr val="0070C0"/>
                </a:solidFill>
                <a:latin typeface="Times New Roman" panose="02020603050405020304" pitchFamily="18" charset="0"/>
                <a:ea typeface="SimSun" panose="02010600030101010101" pitchFamily="2" charset="-122"/>
              </a:rPr>
              <a:t>Deu</a:t>
            </a:r>
            <a:r>
              <a:rPr lang="en-US" altLang="zh-TW" sz="3600" b="1" dirty="0">
                <a:solidFill>
                  <a:srgbClr val="0070C0"/>
                </a:solidFill>
                <a:latin typeface="Times New Roman" panose="02020603050405020304" pitchFamily="18" charset="0"/>
                <a:ea typeface="SimSun" panose="02010600030101010101" pitchFamily="2" charset="-122"/>
              </a:rPr>
              <a:t> 19:15 </a:t>
            </a:r>
            <a:r>
              <a:rPr lang="zh-TW" altLang="en-US" sz="3600" b="1" dirty="0">
                <a:solidFill>
                  <a:srgbClr val="0070C0"/>
                </a:solidFill>
                <a:latin typeface="Times New Roman" panose="02020603050405020304" pitchFamily="18" charset="0"/>
                <a:ea typeface="SimSun" panose="02010600030101010101" pitchFamily="2" charset="-122"/>
              </a:rPr>
              <a:t>人无论犯什么罪，作什么恶，不可凭一个人的口作见证，总要凭两三个人的口作见证才可定案。</a:t>
            </a:r>
          </a:p>
          <a:p>
            <a:r>
              <a:rPr lang="en-US" altLang="zh-TW" sz="3600" b="1" dirty="0">
                <a:solidFill>
                  <a:srgbClr val="0070C0"/>
                </a:solidFill>
                <a:latin typeface="Times New Roman" panose="02020603050405020304" pitchFamily="18" charset="0"/>
                <a:ea typeface="SimSun" panose="02010600030101010101" pitchFamily="2" charset="-122"/>
              </a:rPr>
              <a:t>One witness is not enough to convict a man accused of any crime or offense he may have committed. A matter must be established by the testimony of two or three witnesses.</a:t>
            </a:r>
          </a:p>
          <a:p>
            <a:endParaRPr lang="en-US" altLang="zh-CN" sz="3600" b="1" dirty="0">
              <a:solidFill>
                <a:srgbClr val="0070C0"/>
              </a:solidFill>
              <a:latin typeface="Times New Roman" panose="02020603050405020304" pitchFamily="18" charset="0"/>
              <a:ea typeface="SimSun" panose="02010600030101010101" pitchFamily="2" charset="-122"/>
            </a:endParaRPr>
          </a:p>
          <a:p>
            <a:r>
              <a:rPr lang="zh-TW" altLang="en-US" sz="3600" b="1" dirty="0">
                <a:solidFill>
                  <a:srgbClr val="0070C0"/>
                </a:solidFill>
                <a:latin typeface="Times New Roman" panose="02020603050405020304" pitchFamily="18" charset="0"/>
                <a:ea typeface="SimSun" panose="02010600030101010101" pitchFamily="2" charset="-122"/>
              </a:rPr>
              <a:t> 申</a:t>
            </a:r>
            <a:r>
              <a:rPr lang="en-US" altLang="zh-TW" sz="3600" b="1" dirty="0">
                <a:solidFill>
                  <a:srgbClr val="0070C0"/>
                </a:solidFill>
                <a:latin typeface="Times New Roman" panose="02020603050405020304" pitchFamily="18" charset="0"/>
                <a:ea typeface="SimSun" panose="02010600030101010101" pitchFamily="2" charset="-122"/>
              </a:rPr>
              <a:t>17:7 </a:t>
            </a:r>
            <a:r>
              <a:rPr lang="zh-TW" altLang="en-US" sz="3600" b="1" dirty="0">
                <a:solidFill>
                  <a:srgbClr val="0070C0"/>
                </a:solidFill>
                <a:latin typeface="Times New Roman" panose="02020603050405020304" pitchFamily="18" charset="0"/>
                <a:ea typeface="SimSun" panose="02010600030101010101" pitchFamily="2" charset="-122"/>
              </a:rPr>
              <a:t>见证人要先下手，然后众民也下手将他治死。这样，就把那恶从你们中间除掉。</a:t>
            </a:r>
          </a:p>
          <a:p>
            <a:r>
              <a:rPr lang="en-US" altLang="zh-CN" sz="3600" b="1" dirty="0">
                <a:solidFill>
                  <a:srgbClr val="0070C0"/>
                </a:solidFill>
                <a:latin typeface="Times New Roman" panose="02020603050405020304" pitchFamily="18" charset="0"/>
                <a:ea typeface="SimSun" panose="02010600030101010101" pitchFamily="2" charset="-122"/>
              </a:rPr>
              <a:t>The hands of the witnesses must be the first in putting him to death, and then the hands of all the people. You must purge the evil from among you.</a:t>
            </a:r>
          </a:p>
        </p:txBody>
      </p:sp>
    </p:spTree>
    <p:extLst>
      <p:ext uri="{BB962C8B-B14F-4D97-AF65-F5344CB8AC3E}">
        <p14:creationId xmlns:p14="http://schemas.microsoft.com/office/powerpoint/2010/main" val="13578079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B8EA1B8-C69E-2AEA-6FC7-CBE941E0A4A0}"/>
              </a:ext>
            </a:extLst>
          </p:cNvPr>
          <p:cNvSpPr>
            <a:spLocks noGrp="1"/>
          </p:cNvSpPr>
          <p:nvPr>
            <p:ph idx="1"/>
          </p:nvPr>
        </p:nvSpPr>
        <p:spPr>
          <a:xfrm>
            <a:off x="48491" y="0"/>
            <a:ext cx="12143509" cy="6712527"/>
          </a:xfrm>
        </p:spPr>
        <p:txBody>
          <a:bodyPr>
            <a:noAutofit/>
          </a:bodyPr>
          <a:lstStyle/>
          <a:p>
            <a:r>
              <a:rPr lang="zh-TW" altLang="en-US" sz="3600" b="1" dirty="0">
                <a:solidFill>
                  <a:srgbClr val="0070C0"/>
                </a:solidFill>
                <a:latin typeface="Times New Roman" panose="02020603050405020304" pitchFamily="18" charset="0"/>
                <a:ea typeface="SimSun" panose="02010600030101010101" pitchFamily="2" charset="-122"/>
              </a:rPr>
              <a:t>申</a:t>
            </a:r>
            <a:r>
              <a:rPr lang="en-US" altLang="zh-TW" sz="3600" b="1" dirty="0">
                <a:solidFill>
                  <a:srgbClr val="0070C0"/>
                </a:solidFill>
                <a:latin typeface="Times New Roman" panose="02020603050405020304" pitchFamily="18" charset="0"/>
                <a:ea typeface="SimSun" panose="02010600030101010101" pitchFamily="2" charset="-122"/>
              </a:rPr>
              <a:t>19:18-20 </a:t>
            </a:r>
            <a:r>
              <a:rPr lang="zh-TW" altLang="en-US" sz="3600" b="1" dirty="0">
                <a:solidFill>
                  <a:srgbClr val="0070C0"/>
                </a:solidFill>
                <a:latin typeface="Times New Roman" panose="02020603050405020304" pitchFamily="18" charset="0"/>
                <a:ea typeface="SimSun" panose="02010600030101010101" pitchFamily="2" charset="-122"/>
              </a:rPr>
              <a:t>审判官要细细地查究，若见证人果然是作假见证的，以假见证陷害弟兄，</a:t>
            </a:r>
          </a:p>
          <a:p>
            <a:r>
              <a:rPr lang="en-US" altLang="zh-TW" sz="3600" b="1" dirty="0">
                <a:solidFill>
                  <a:srgbClr val="0070C0"/>
                </a:solidFill>
                <a:latin typeface="Times New Roman" panose="02020603050405020304" pitchFamily="18" charset="0"/>
                <a:ea typeface="SimSun" panose="02010600030101010101" pitchFamily="2" charset="-122"/>
              </a:rPr>
              <a:t>The judges must make a thorough investigation, and if the witness proves to be a liar, giving false testimony against his brother,</a:t>
            </a:r>
          </a:p>
          <a:p>
            <a:r>
              <a:rPr lang="zh-TW" altLang="en-US" sz="3600" b="1" dirty="0">
                <a:solidFill>
                  <a:srgbClr val="0070C0"/>
                </a:solidFill>
                <a:latin typeface="Times New Roman" panose="02020603050405020304" pitchFamily="18" charset="0"/>
                <a:ea typeface="SimSun" panose="02010600030101010101" pitchFamily="2" charset="-122"/>
              </a:rPr>
              <a:t>你们就要待他如同他想要待的弟兄。这样，就把那恶从你们中间除掉。</a:t>
            </a:r>
          </a:p>
          <a:p>
            <a:r>
              <a:rPr lang="en-US" altLang="zh-TW" sz="3600" b="1" dirty="0">
                <a:solidFill>
                  <a:srgbClr val="0070C0"/>
                </a:solidFill>
                <a:latin typeface="Times New Roman" panose="02020603050405020304" pitchFamily="18" charset="0"/>
                <a:ea typeface="SimSun" panose="02010600030101010101" pitchFamily="2" charset="-122"/>
              </a:rPr>
              <a:t>then do to him as he intended to do to his brother. You must purge the evil from among you.</a:t>
            </a:r>
          </a:p>
          <a:p>
            <a:r>
              <a:rPr lang="zh-TW" altLang="en-US" sz="3600" b="1" dirty="0">
                <a:solidFill>
                  <a:srgbClr val="0070C0"/>
                </a:solidFill>
                <a:latin typeface="Times New Roman" panose="02020603050405020304" pitchFamily="18" charset="0"/>
                <a:ea typeface="SimSun" panose="02010600030101010101" pitchFamily="2" charset="-122"/>
              </a:rPr>
              <a:t>别人听见都要害怕，就不敢在你们中间再行这样的恶了。</a:t>
            </a:r>
            <a:endParaRPr lang="en-US" altLang="zh-TW" sz="3600" b="1" dirty="0">
              <a:solidFill>
                <a:srgbClr val="0070C0"/>
              </a:solidFill>
              <a:latin typeface="Times New Roman" panose="02020603050405020304" pitchFamily="18" charset="0"/>
              <a:ea typeface="SimSun" panose="02010600030101010101" pitchFamily="2" charset="-122"/>
            </a:endParaRPr>
          </a:p>
          <a:p>
            <a:r>
              <a:rPr lang="en-US" altLang="zh-TW" sz="3600" b="1" dirty="0">
                <a:solidFill>
                  <a:srgbClr val="0070C0"/>
                </a:solidFill>
                <a:latin typeface="Times New Roman" panose="02020603050405020304" pitchFamily="18" charset="0"/>
                <a:ea typeface="SimSun" panose="02010600030101010101" pitchFamily="2" charset="-122"/>
              </a:rPr>
              <a:t>The rest of the people will hear of this and be afraid, and never again will such an evil thing be done among you.</a:t>
            </a:r>
          </a:p>
        </p:txBody>
      </p:sp>
    </p:spTree>
    <p:extLst>
      <p:ext uri="{BB962C8B-B14F-4D97-AF65-F5344CB8AC3E}">
        <p14:creationId xmlns:p14="http://schemas.microsoft.com/office/powerpoint/2010/main" val="101486598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B8C7425-D3B4-9E98-CD5B-107AB4839D9B}"/>
              </a:ext>
            </a:extLst>
          </p:cNvPr>
          <p:cNvSpPr>
            <a:spLocks noGrp="1"/>
          </p:cNvSpPr>
          <p:nvPr>
            <p:ph idx="1"/>
          </p:nvPr>
        </p:nvSpPr>
        <p:spPr>
          <a:xfrm>
            <a:off x="0" y="55419"/>
            <a:ext cx="12192000" cy="7058890"/>
          </a:xfrm>
        </p:spPr>
        <p:txBody>
          <a:bodyPr>
            <a:noAutofit/>
          </a:bodyPr>
          <a:lstStyle/>
          <a:p>
            <a:pPr marL="0" marR="0">
              <a:spcBef>
                <a:spcPts val="0"/>
              </a:spcBef>
              <a:spcAft>
                <a:spcPts val="0"/>
              </a:spcAft>
            </a:pPr>
            <a:r>
              <a:rPr lang="zh-TW" altLang="en-US" sz="3600" b="1" dirty="0">
                <a:solidFill>
                  <a:srgbClr val="0070C0"/>
                </a:solidFill>
                <a:effectLst/>
                <a:latin typeface="Times New Roman" panose="02020603050405020304" pitchFamily="18" charset="0"/>
                <a:ea typeface="SimSun" panose="02010600030101010101" pitchFamily="2" charset="-122"/>
              </a:rPr>
              <a:t>耶</a:t>
            </a:r>
            <a:r>
              <a:rPr lang="en-US" altLang="zh-TW" sz="3600" b="1" dirty="0">
                <a:solidFill>
                  <a:srgbClr val="0070C0"/>
                </a:solidFill>
                <a:effectLst/>
                <a:latin typeface="Times New Roman" panose="02020603050405020304" pitchFamily="18" charset="0"/>
                <a:ea typeface="SimSun" panose="02010600030101010101" pitchFamily="2" charset="-122"/>
              </a:rPr>
              <a:t>Jeremiah 17:13</a:t>
            </a:r>
          </a:p>
          <a:p>
            <a:pPr marL="0" marR="0">
              <a:spcBef>
                <a:spcPts val="0"/>
              </a:spcBef>
              <a:spcAft>
                <a:spcPts val="0"/>
              </a:spcAft>
            </a:pPr>
            <a:r>
              <a:rPr lang="zh-TW" altLang="en-US" sz="3600" b="1" dirty="0">
                <a:solidFill>
                  <a:srgbClr val="0070C0"/>
                </a:solidFill>
                <a:effectLst/>
                <a:latin typeface="Times New Roman" panose="02020603050405020304" pitchFamily="18" charset="0"/>
                <a:ea typeface="SimSun" panose="02010600030101010101" pitchFamily="2" charset="-122"/>
              </a:rPr>
              <a:t>耶和华说：“离开我的，他们的名字必写在土里”</a:t>
            </a:r>
          </a:p>
          <a:p>
            <a:pPr marL="0" marR="0">
              <a:spcBef>
                <a:spcPts val="0"/>
              </a:spcBef>
              <a:spcAft>
                <a:spcPts val="0"/>
              </a:spcAft>
            </a:pPr>
            <a:r>
              <a:rPr lang="en-US" altLang="zh-TW" sz="3600" b="1" dirty="0">
                <a:solidFill>
                  <a:srgbClr val="0070C0"/>
                </a:solidFill>
                <a:effectLst/>
                <a:latin typeface="Times New Roman" panose="02020603050405020304" pitchFamily="18" charset="0"/>
                <a:ea typeface="SimSun" panose="02010600030101010101" pitchFamily="2" charset="-122"/>
              </a:rPr>
              <a:t>Those who turn away from you will be written in the dust.</a:t>
            </a:r>
          </a:p>
          <a:p>
            <a:pPr marL="0" marR="0">
              <a:spcBef>
                <a:spcPts val="0"/>
              </a:spcBef>
              <a:spcAft>
                <a:spcPts val="0"/>
              </a:spcAft>
            </a:pPr>
            <a:endParaRPr lang="en-US" altLang="zh-TW" sz="3600" b="1" dirty="0">
              <a:solidFill>
                <a:srgbClr val="0070C0"/>
              </a:solidFill>
              <a:latin typeface="Times New Roman" panose="02020603050405020304" pitchFamily="18" charset="0"/>
              <a:ea typeface="SimSun" panose="02010600030101010101" pitchFamily="2" charset="-122"/>
            </a:endParaRPr>
          </a:p>
          <a:p>
            <a:pPr marL="0" marR="0">
              <a:spcBef>
                <a:spcPts val="0"/>
              </a:spcBef>
              <a:spcAft>
                <a:spcPts val="0"/>
              </a:spcAft>
            </a:pPr>
            <a:r>
              <a:rPr lang="zh-TW" altLang="en-US" sz="3600" b="1" dirty="0">
                <a:solidFill>
                  <a:srgbClr val="0070C0"/>
                </a:solidFill>
                <a:effectLst/>
                <a:latin typeface="Times New Roman" panose="02020603050405020304" pitchFamily="18" charset="0"/>
                <a:ea typeface="SimSun" panose="02010600030101010101" pitchFamily="2" charset="-122"/>
              </a:rPr>
              <a:t>申</a:t>
            </a:r>
            <a:r>
              <a:rPr lang="en-US" altLang="zh-TW" sz="3600" b="1" dirty="0" err="1">
                <a:solidFill>
                  <a:srgbClr val="0070C0"/>
                </a:solidFill>
                <a:effectLst/>
                <a:latin typeface="Times New Roman" panose="02020603050405020304" pitchFamily="18" charset="0"/>
                <a:ea typeface="SimSun" panose="02010600030101010101" pitchFamily="2" charset="-122"/>
              </a:rPr>
              <a:t>Deu</a:t>
            </a:r>
            <a:r>
              <a:rPr lang="en-US" altLang="zh-TW" sz="3600" b="1" dirty="0">
                <a:solidFill>
                  <a:srgbClr val="0070C0"/>
                </a:solidFill>
                <a:effectLst/>
                <a:latin typeface="Times New Roman" panose="02020603050405020304" pitchFamily="18" charset="0"/>
                <a:ea typeface="SimSun" panose="02010600030101010101" pitchFamily="2" charset="-122"/>
              </a:rPr>
              <a:t> 17:7 </a:t>
            </a:r>
            <a:r>
              <a:rPr lang="zh-TW" altLang="en-US" sz="3600" b="1" dirty="0">
                <a:solidFill>
                  <a:srgbClr val="0070C0"/>
                </a:solidFill>
                <a:effectLst/>
                <a:latin typeface="Times New Roman" panose="02020603050405020304" pitchFamily="18" charset="0"/>
                <a:ea typeface="SimSun" panose="02010600030101010101" pitchFamily="2" charset="-122"/>
              </a:rPr>
              <a:t>见证人要先下手，然后众民也下手将他治死。这样，就把那恶从你们中间除掉。</a:t>
            </a:r>
          </a:p>
          <a:p>
            <a:pPr marL="0" marR="0">
              <a:spcBef>
                <a:spcPts val="0"/>
              </a:spcBef>
              <a:spcAft>
                <a:spcPts val="0"/>
              </a:spcAft>
            </a:pPr>
            <a:r>
              <a:rPr lang="en-US" altLang="zh-TW" sz="3600" b="1" dirty="0">
                <a:solidFill>
                  <a:srgbClr val="0070C0"/>
                </a:solidFill>
                <a:effectLst/>
                <a:latin typeface="Times New Roman" panose="02020603050405020304" pitchFamily="18" charset="0"/>
                <a:ea typeface="SimSun" panose="02010600030101010101" pitchFamily="2" charset="-122"/>
              </a:rPr>
              <a:t>The hands of the witnesses must be the first in putting him to death, and then the hands of all the people. You must purge the evil from among you.</a:t>
            </a:r>
          </a:p>
          <a:p>
            <a:pPr marL="0" marR="0">
              <a:spcBef>
                <a:spcPts val="0"/>
              </a:spcBef>
              <a:spcAft>
                <a:spcPts val="0"/>
              </a:spcAft>
            </a:pPr>
            <a:endParaRPr lang="en-US" altLang="zh-TW" sz="3600" b="1" dirty="0">
              <a:solidFill>
                <a:srgbClr val="0070C0"/>
              </a:solidFill>
              <a:effectLst/>
              <a:latin typeface="Times New Roman" panose="02020603050405020304" pitchFamily="18" charset="0"/>
              <a:ea typeface="SimSun" panose="02010600030101010101" pitchFamily="2" charset="-122"/>
            </a:endParaRPr>
          </a:p>
        </p:txBody>
      </p:sp>
    </p:spTree>
    <p:extLst>
      <p:ext uri="{BB962C8B-B14F-4D97-AF65-F5344CB8AC3E}">
        <p14:creationId xmlns:p14="http://schemas.microsoft.com/office/powerpoint/2010/main" val="2270871068"/>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1905</TotalTime>
  <Words>2081</Words>
  <Application>Microsoft Office PowerPoint</Application>
  <PresentationFormat>Widescreen</PresentationFormat>
  <Paragraphs>86</Paragraphs>
  <Slides>16</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16</vt:i4>
      </vt:variant>
    </vt:vector>
  </HeadingPairs>
  <TitlesOfParts>
    <vt:vector size="22" baseType="lpstr">
      <vt:lpstr>Arial</vt:lpstr>
      <vt:lpstr>Calibri</vt:lpstr>
      <vt:lpstr>Calibri Light</vt:lpstr>
      <vt:lpstr>Lucida Bright</vt:lpstr>
      <vt:lpstr>Times New Roman</vt:lpstr>
      <vt:lpstr>Office Theme</vt:lpstr>
      <vt:lpstr>放下石头、公正怜悯、投奔恩典 Put down the stone, justice and mercy, embrace grace  约翰福音John 8:1-11</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耶稣公正的审判  Jesus’ Just Judgement 约翰 John 5:30-47</dc:title>
  <dc:creator>wang jonathan</dc:creator>
  <cp:lastModifiedBy>wang jonathan</cp:lastModifiedBy>
  <cp:revision>257</cp:revision>
  <dcterms:created xsi:type="dcterms:W3CDTF">2024-03-21T22:38:27Z</dcterms:created>
  <dcterms:modified xsi:type="dcterms:W3CDTF">2025-06-22T14:12:16Z</dcterms:modified>
</cp:coreProperties>
</file>