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97" r:id="rId4"/>
    <p:sldId id="298" r:id="rId5"/>
    <p:sldId id="299" r:id="rId6"/>
    <p:sldId id="310" r:id="rId7"/>
    <p:sldId id="300" r:id="rId8"/>
    <p:sldId id="283" r:id="rId9"/>
    <p:sldId id="294" r:id="rId10"/>
    <p:sldId id="306" r:id="rId11"/>
    <p:sldId id="287" r:id="rId12"/>
    <p:sldId id="288" r:id="rId13"/>
    <p:sldId id="289" r:id="rId14"/>
    <p:sldId id="302" r:id="rId15"/>
    <p:sldId id="305" r:id="rId16"/>
    <p:sldId id="307" r:id="rId17"/>
    <p:sldId id="308" r:id="rId18"/>
    <p:sldId id="309" r:id="rId19"/>
    <p:sldId id="303" r:id="rId20"/>
    <p:sldId id="30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660"/>
  </p:normalViewPr>
  <p:slideViewPr>
    <p:cSldViewPr snapToGrid="0">
      <p:cViewPr varScale="1">
        <p:scale>
          <a:sx n="92" d="100"/>
          <a:sy n="92" d="100"/>
        </p:scale>
        <p:origin x="18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B1D94-3D68-887B-532A-FC8A398C7A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AF6466-F314-EC18-A65F-63E3289A3F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BC57BC-EB17-41D7-E8DC-AB91B1968A48}"/>
              </a:ext>
            </a:extLst>
          </p:cNvPr>
          <p:cNvSpPr>
            <a:spLocks noGrp="1"/>
          </p:cNvSpPr>
          <p:nvPr>
            <p:ph type="dt" sz="half" idx="10"/>
          </p:nvPr>
        </p:nvSpPr>
        <p:spPr/>
        <p:txBody>
          <a:bodyPr/>
          <a:lstStyle/>
          <a:p>
            <a:fld id="{E52D3781-A38D-4D33-B0A1-29466F3B6F6A}" type="datetimeFigureOut">
              <a:rPr lang="en-US" smtClean="0"/>
              <a:t>11/5/2024</a:t>
            </a:fld>
            <a:endParaRPr lang="en-US"/>
          </a:p>
        </p:txBody>
      </p:sp>
      <p:sp>
        <p:nvSpPr>
          <p:cNvPr id="5" name="Footer Placeholder 4">
            <a:extLst>
              <a:ext uri="{FF2B5EF4-FFF2-40B4-BE49-F238E27FC236}">
                <a16:creationId xmlns:a16="http://schemas.microsoft.com/office/drawing/2014/main" id="{ABF96DBC-1A4D-83CD-1511-6975A58E61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2BC378-08E4-5A26-13DF-B3E2D9A2897E}"/>
              </a:ext>
            </a:extLst>
          </p:cNvPr>
          <p:cNvSpPr>
            <a:spLocks noGrp="1"/>
          </p:cNvSpPr>
          <p:nvPr>
            <p:ph type="sldNum" sz="quarter" idx="12"/>
          </p:nvPr>
        </p:nvSpPr>
        <p:spPr/>
        <p:txBody>
          <a:bodyPr/>
          <a:lstStyle/>
          <a:p>
            <a:fld id="{BABB402C-8A13-45E7-8976-45E4B40A37D5}" type="slidenum">
              <a:rPr lang="en-US" smtClean="0"/>
              <a:t>‹#›</a:t>
            </a:fld>
            <a:endParaRPr lang="en-US"/>
          </a:p>
        </p:txBody>
      </p:sp>
    </p:spTree>
    <p:extLst>
      <p:ext uri="{BB962C8B-B14F-4D97-AF65-F5344CB8AC3E}">
        <p14:creationId xmlns:p14="http://schemas.microsoft.com/office/powerpoint/2010/main" val="1120925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CBE03-5E5F-8C04-3055-64ED74B4D4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A96432-FCFB-E58C-9010-51BEA15222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C288CF-5392-BA1E-6727-3D0D433959FB}"/>
              </a:ext>
            </a:extLst>
          </p:cNvPr>
          <p:cNvSpPr>
            <a:spLocks noGrp="1"/>
          </p:cNvSpPr>
          <p:nvPr>
            <p:ph type="dt" sz="half" idx="10"/>
          </p:nvPr>
        </p:nvSpPr>
        <p:spPr/>
        <p:txBody>
          <a:bodyPr/>
          <a:lstStyle/>
          <a:p>
            <a:fld id="{E52D3781-A38D-4D33-B0A1-29466F3B6F6A}" type="datetimeFigureOut">
              <a:rPr lang="en-US" smtClean="0"/>
              <a:t>11/5/2024</a:t>
            </a:fld>
            <a:endParaRPr lang="en-US"/>
          </a:p>
        </p:txBody>
      </p:sp>
      <p:sp>
        <p:nvSpPr>
          <p:cNvPr id="5" name="Footer Placeholder 4">
            <a:extLst>
              <a:ext uri="{FF2B5EF4-FFF2-40B4-BE49-F238E27FC236}">
                <a16:creationId xmlns:a16="http://schemas.microsoft.com/office/drawing/2014/main" id="{610B1344-7449-2FE7-5B0E-79F598A4F8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3F6CB-CC14-85D9-0628-29EDC2E6C93F}"/>
              </a:ext>
            </a:extLst>
          </p:cNvPr>
          <p:cNvSpPr>
            <a:spLocks noGrp="1"/>
          </p:cNvSpPr>
          <p:nvPr>
            <p:ph type="sldNum" sz="quarter" idx="12"/>
          </p:nvPr>
        </p:nvSpPr>
        <p:spPr/>
        <p:txBody>
          <a:bodyPr/>
          <a:lstStyle/>
          <a:p>
            <a:fld id="{BABB402C-8A13-45E7-8976-45E4B40A37D5}" type="slidenum">
              <a:rPr lang="en-US" smtClean="0"/>
              <a:t>‹#›</a:t>
            </a:fld>
            <a:endParaRPr lang="en-US"/>
          </a:p>
        </p:txBody>
      </p:sp>
    </p:spTree>
    <p:extLst>
      <p:ext uri="{BB962C8B-B14F-4D97-AF65-F5344CB8AC3E}">
        <p14:creationId xmlns:p14="http://schemas.microsoft.com/office/powerpoint/2010/main" val="3228949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79C014-AA76-93B7-546D-8F41ACCE7B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7E9215-8304-AC01-D799-250352D821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BA3A88-0CAC-5C5D-2FBA-7414E5A4E65E}"/>
              </a:ext>
            </a:extLst>
          </p:cNvPr>
          <p:cNvSpPr>
            <a:spLocks noGrp="1"/>
          </p:cNvSpPr>
          <p:nvPr>
            <p:ph type="dt" sz="half" idx="10"/>
          </p:nvPr>
        </p:nvSpPr>
        <p:spPr/>
        <p:txBody>
          <a:bodyPr/>
          <a:lstStyle/>
          <a:p>
            <a:fld id="{E52D3781-A38D-4D33-B0A1-29466F3B6F6A}" type="datetimeFigureOut">
              <a:rPr lang="en-US" smtClean="0"/>
              <a:t>11/5/2024</a:t>
            </a:fld>
            <a:endParaRPr lang="en-US"/>
          </a:p>
        </p:txBody>
      </p:sp>
      <p:sp>
        <p:nvSpPr>
          <p:cNvPr id="5" name="Footer Placeholder 4">
            <a:extLst>
              <a:ext uri="{FF2B5EF4-FFF2-40B4-BE49-F238E27FC236}">
                <a16:creationId xmlns:a16="http://schemas.microsoft.com/office/drawing/2014/main" id="{5731FF95-0787-E415-685E-82E396E851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0288D-4C01-1AA0-7141-031BE3743C49}"/>
              </a:ext>
            </a:extLst>
          </p:cNvPr>
          <p:cNvSpPr>
            <a:spLocks noGrp="1"/>
          </p:cNvSpPr>
          <p:nvPr>
            <p:ph type="sldNum" sz="quarter" idx="12"/>
          </p:nvPr>
        </p:nvSpPr>
        <p:spPr/>
        <p:txBody>
          <a:bodyPr/>
          <a:lstStyle/>
          <a:p>
            <a:fld id="{BABB402C-8A13-45E7-8976-45E4B40A37D5}" type="slidenum">
              <a:rPr lang="en-US" smtClean="0"/>
              <a:t>‹#›</a:t>
            </a:fld>
            <a:endParaRPr lang="en-US"/>
          </a:p>
        </p:txBody>
      </p:sp>
    </p:spTree>
    <p:extLst>
      <p:ext uri="{BB962C8B-B14F-4D97-AF65-F5344CB8AC3E}">
        <p14:creationId xmlns:p14="http://schemas.microsoft.com/office/powerpoint/2010/main" val="933721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A3CAC-ECF6-52B7-4463-4739239508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510FD4-2046-CE38-A06A-C57EDC8904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763084-9B2B-AFDC-ED8D-0C014F43CCCA}"/>
              </a:ext>
            </a:extLst>
          </p:cNvPr>
          <p:cNvSpPr>
            <a:spLocks noGrp="1"/>
          </p:cNvSpPr>
          <p:nvPr>
            <p:ph type="dt" sz="half" idx="10"/>
          </p:nvPr>
        </p:nvSpPr>
        <p:spPr/>
        <p:txBody>
          <a:bodyPr/>
          <a:lstStyle/>
          <a:p>
            <a:fld id="{E52D3781-A38D-4D33-B0A1-29466F3B6F6A}" type="datetimeFigureOut">
              <a:rPr lang="en-US" smtClean="0"/>
              <a:t>11/5/2024</a:t>
            </a:fld>
            <a:endParaRPr lang="en-US"/>
          </a:p>
        </p:txBody>
      </p:sp>
      <p:sp>
        <p:nvSpPr>
          <p:cNvPr id="5" name="Footer Placeholder 4">
            <a:extLst>
              <a:ext uri="{FF2B5EF4-FFF2-40B4-BE49-F238E27FC236}">
                <a16:creationId xmlns:a16="http://schemas.microsoft.com/office/drawing/2014/main" id="{CBB3F7DB-8B97-EB4E-1540-EA5871709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F9DCD-D48F-0A35-536E-C0EB69A78A27}"/>
              </a:ext>
            </a:extLst>
          </p:cNvPr>
          <p:cNvSpPr>
            <a:spLocks noGrp="1"/>
          </p:cNvSpPr>
          <p:nvPr>
            <p:ph type="sldNum" sz="quarter" idx="12"/>
          </p:nvPr>
        </p:nvSpPr>
        <p:spPr/>
        <p:txBody>
          <a:bodyPr/>
          <a:lstStyle/>
          <a:p>
            <a:fld id="{BABB402C-8A13-45E7-8976-45E4B40A37D5}" type="slidenum">
              <a:rPr lang="en-US" smtClean="0"/>
              <a:t>‹#›</a:t>
            </a:fld>
            <a:endParaRPr lang="en-US"/>
          </a:p>
        </p:txBody>
      </p:sp>
    </p:spTree>
    <p:extLst>
      <p:ext uri="{BB962C8B-B14F-4D97-AF65-F5344CB8AC3E}">
        <p14:creationId xmlns:p14="http://schemas.microsoft.com/office/powerpoint/2010/main" val="3187108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CF56-FB5C-7A92-A7EC-16A114C1A1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97A873-85BE-54AF-CC55-6903892F9F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CB003B-7A99-928B-7202-FCB8766ADC99}"/>
              </a:ext>
            </a:extLst>
          </p:cNvPr>
          <p:cNvSpPr>
            <a:spLocks noGrp="1"/>
          </p:cNvSpPr>
          <p:nvPr>
            <p:ph type="dt" sz="half" idx="10"/>
          </p:nvPr>
        </p:nvSpPr>
        <p:spPr/>
        <p:txBody>
          <a:bodyPr/>
          <a:lstStyle/>
          <a:p>
            <a:fld id="{E52D3781-A38D-4D33-B0A1-29466F3B6F6A}" type="datetimeFigureOut">
              <a:rPr lang="en-US" smtClean="0"/>
              <a:t>11/5/2024</a:t>
            </a:fld>
            <a:endParaRPr lang="en-US"/>
          </a:p>
        </p:txBody>
      </p:sp>
      <p:sp>
        <p:nvSpPr>
          <p:cNvPr id="5" name="Footer Placeholder 4">
            <a:extLst>
              <a:ext uri="{FF2B5EF4-FFF2-40B4-BE49-F238E27FC236}">
                <a16:creationId xmlns:a16="http://schemas.microsoft.com/office/drawing/2014/main" id="{B1B4A2E9-DA53-FBE5-E8B8-1092DCE91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6B1D0D-1E0B-8810-DA18-08716BF51CB6}"/>
              </a:ext>
            </a:extLst>
          </p:cNvPr>
          <p:cNvSpPr>
            <a:spLocks noGrp="1"/>
          </p:cNvSpPr>
          <p:nvPr>
            <p:ph type="sldNum" sz="quarter" idx="12"/>
          </p:nvPr>
        </p:nvSpPr>
        <p:spPr/>
        <p:txBody>
          <a:bodyPr/>
          <a:lstStyle/>
          <a:p>
            <a:fld id="{BABB402C-8A13-45E7-8976-45E4B40A37D5}" type="slidenum">
              <a:rPr lang="en-US" smtClean="0"/>
              <a:t>‹#›</a:t>
            </a:fld>
            <a:endParaRPr lang="en-US"/>
          </a:p>
        </p:txBody>
      </p:sp>
    </p:spTree>
    <p:extLst>
      <p:ext uri="{BB962C8B-B14F-4D97-AF65-F5344CB8AC3E}">
        <p14:creationId xmlns:p14="http://schemas.microsoft.com/office/powerpoint/2010/main" val="291870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3DE03-F12B-BBE0-B0E1-DE1098F12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CC66C9-1D7D-FD7A-27B4-F00EB05DB8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B4AD47-3CAD-54C1-840E-576D954759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DDC022-0A44-22BF-3243-2A38A92BFD24}"/>
              </a:ext>
            </a:extLst>
          </p:cNvPr>
          <p:cNvSpPr>
            <a:spLocks noGrp="1"/>
          </p:cNvSpPr>
          <p:nvPr>
            <p:ph type="dt" sz="half" idx="10"/>
          </p:nvPr>
        </p:nvSpPr>
        <p:spPr/>
        <p:txBody>
          <a:bodyPr/>
          <a:lstStyle/>
          <a:p>
            <a:fld id="{E52D3781-A38D-4D33-B0A1-29466F3B6F6A}" type="datetimeFigureOut">
              <a:rPr lang="en-US" smtClean="0"/>
              <a:t>11/5/2024</a:t>
            </a:fld>
            <a:endParaRPr lang="en-US"/>
          </a:p>
        </p:txBody>
      </p:sp>
      <p:sp>
        <p:nvSpPr>
          <p:cNvPr id="6" name="Footer Placeholder 5">
            <a:extLst>
              <a:ext uri="{FF2B5EF4-FFF2-40B4-BE49-F238E27FC236}">
                <a16:creationId xmlns:a16="http://schemas.microsoft.com/office/drawing/2014/main" id="{81362825-9255-09AB-6B01-08A4153CD8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9CD075-CAE8-BAF8-5659-9295DC09F31C}"/>
              </a:ext>
            </a:extLst>
          </p:cNvPr>
          <p:cNvSpPr>
            <a:spLocks noGrp="1"/>
          </p:cNvSpPr>
          <p:nvPr>
            <p:ph type="sldNum" sz="quarter" idx="12"/>
          </p:nvPr>
        </p:nvSpPr>
        <p:spPr/>
        <p:txBody>
          <a:bodyPr/>
          <a:lstStyle/>
          <a:p>
            <a:fld id="{BABB402C-8A13-45E7-8976-45E4B40A37D5}" type="slidenum">
              <a:rPr lang="en-US" smtClean="0"/>
              <a:t>‹#›</a:t>
            </a:fld>
            <a:endParaRPr lang="en-US"/>
          </a:p>
        </p:txBody>
      </p:sp>
    </p:spTree>
    <p:extLst>
      <p:ext uri="{BB962C8B-B14F-4D97-AF65-F5344CB8AC3E}">
        <p14:creationId xmlns:p14="http://schemas.microsoft.com/office/powerpoint/2010/main" val="2784276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EADA3-32D1-1A9E-FE00-B565E649CB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A5F030-0B12-F144-E446-CC02B649C5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5FF347-AF62-ACDF-A401-9C45791A45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C6DB6C-3833-78D1-D42F-3D8485639E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FB47C9-2C47-674B-67ED-0796489AAE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F3711C-B80D-5A13-A30F-08CA5D3CD0CC}"/>
              </a:ext>
            </a:extLst>
          </p:cNvPr>
          <p:cNvSpPr>
            <a:spLocks noGrp="1"/>
          </p:cNvSpPr>
          <p:nvPr>
            <p:ph type="dt" sz="half" idx="10"/>
          </p:nvPr>
        </p:nvSpPr>
        <p:spPr/>
        <p:txBody>
          <a:bodyPr/>
          <a:lstStyle/>
          <a:p>
            <a:fld id="{E52D3781-A38D-4D33-B0A1-29466F3B6F6A}" type="datetimeFigureOut">
              <a:rPr lang="en-US" smtClean="0"/>
              <a:t>11/5/2024</a:t>
            </a:fld>
            <a:endParaRPr lang="en-US"/>
          </a:p>
        </p:txBody>
      </p:sp>
      <p:sp>
        <p:nvSpPr>
          <p:cNvPr id="8" name="Footer Placeholder 7">
            <a:extLst>
              <a:ext uri="{FF2B5EF4-FFF2-40B4-BE49-F238E27FC236}">
                <a16:creationId xmlns:a16="http://schemas.microsoft.com/office/drawing/2014/main" id="{2A4D6373-2A45-9629-20FC-E0DACC384F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C4581A-B752-AC57-5C3E-8775FC412DA1}"/>
              </a:ext>
            </a:extLst>
          </p:cNvPr>
          <p:cNvSpPr>
            <a:spLocks noGrp="1"/>
          </p:cNvSpPr>
          <p:nvPr>
            <p:ph type="sldNum" sz="quarter" idx="12"/>
          </p:nvPr>
        </p:nvSpPr>
        <p:spPr/>
        <p:txBody>
          <a:bodyPr/>
          <a:lstStyle/>
          <a:p>
            <a:fld id="{BABB402C-8A13-45E7-8976-45E4B40A37D5}" type="slidenum">
              <a:rPr lang="en-US" smtClean="0"/>
              <a:t>‹#›</a:t>
            </a:fld>
            <a:endParaRPr lang="en-US"/>
          </a:p>
        </p:txBody>
      </p:sp>
    </p:spTree>
    <p:extLst>
      <p:ext uri="{BB962C8B-B14F-4D97-AF65-F5344CB8AC3E}">
        <p14:creationId xmlns:p14="http://schemas.microsoft.com/office/powerpoint/2010/main" val="631424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4068-19F0-092A-F2B1-5C0E3C3BAE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BA93DC-699D-7E25-1EE9-356C947C9E8F}"/>
              </a:ext>
            </a:extLst>
          </p:cNvPr>
          <p:cNvSpPr>
            <a:spLocks noGrp="1"/>
          </p:cNvSpPr>
          <p:nvPr>
            <p:ph type="dt" sz="half" idx="10"/>
          </p:nvPr>
        </p:nvSpPr>
        <p:spPr/>
        <p:txBody>
          <a:bodyPr/>
          <a:lstStyle/>
          <a:p>
            <a:fld id="{E52D3781-A38D-4D33-B0A1-29466F3B6F6A}" type="datetimeFigureOut">
              <a:rPr lang="en-US" smtClean="0"/>
              <a:t>11/5/2024</a:t>
            </a:fld>
            <a:endParaRPr lang="en-US"/>
          </a:p>
        </p:txBody>
      </p:sp>
      <p:sp>
        <p:nvSpPr>
          <p:cNvPr id="4" name="Footer Placeholder 3">
            <a:extLst>
              <a:ext uri="{FF2B5EF4-FFF2-40B4-BE49-F238E27FC236}">
                <a16:creationId xmlns:a16="http://schemas.microsoft.com/office/drawing/2014/main" id="{053D2F3B-6FC0-9F52-A784-BA3BCD5AFC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8C5DEA-F3A8-5030-81FE-452CF4ADEF56}"/>
              </a:ext>
            </a:extLst>
          </p:cNvPr>
          <p:cNvSpPr>
            <a:spLocks noGrp="1"/>
          </p:cNvSpPr>
          <p:nvPr>
            <p:ph type="sldNum" sz="quarter" idx="12"/>
          </p:nvPr>
        </p:nvSpPr>
        <p:spPr/>
        <p:txBody>
          <a:bodyPr/>
          <a:lstStyle/>
          <a:p>
            <a:fld id="{BABB402C-8A13-45E7-8976-45E4B40A37D5}" type="slidenum">
              <a:rPr lang="en-US" smtClean="0"/>
              <a:t>‹#›</a:t>
            </a:fld>
            <a:endParaRPr lang="en-US"/>
          </a:p>
        </p:txBody>
      </p:sp>
    </p:spTree>
    <p:extLst>
      <p:ext uri="{BB962C8B-B14F-4D97-AF65-F5344CB8AC3E}">
        <p14:creationId xmlns:p14="http://schemas.microsoft.com/office/powerpoint/2010/main" val="3790132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7630B4-6891-BED4-36C1-50582988272E}"/>
              </a:ext>
            </a:extLst>
          </p:cNvPr>
          <p:cNvSpPr>
            <a:spLocks noGrp="1"/>
          </p:cNvSpPr>
          <p:nvPr>
            <p:ph type="dt" sz="half" idx="10"/>
          </p:nvPr>
        </p:nvSpPr>
        <p:spPr/>
        <p:txBody>
          <a:bodyPr/>
          <a:lstStyle/>
          <a:p>
            <a:fld id="{E52D3781-A38D-4D33-B0A1-29466F3B6F6A}" type="datetimeFigureOut">
              <a:rPr lang="en-US" smtClean="0"/>
              <a:t>11/5/2024</a:t>
            </a:fld>
            <a:endParaRPr lang="en-US"/>
          </a:p>
        </p:txBody>
      </p:sp>
      <p:sp>
        <p:nvSpPr>
          <p:cNvPr id="3" name="Footer Placeholder 2">
            <a:extLst>
              <a:ext uri="{FF2B5EF4-FFF2-40B4-BE49-F238E27FC236}">
                <a16:creationId xmlns:a16="http://schemas.microsoft.com/office/drawing/2014/main" id="{7394CA27-14DD-E0EF-70D4-FF4514C868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53F11E-BF53-756A-0819-0E172FA67CD4}"/>
              </a:ext>
            </a:extLst>
          </p:cNvPr>
          <p:cNvSpPr>
            <a:spLocks noGrp="1"/>
          </p:cNvSpPr>
          <p:nvPr>
            <p:ph type="sldNum" sz="quarter" idx="12"/>
          </p:nvPr>
        </p:nvSpPr>
        <p:spPr/>
        <p:txBody>
          <a:bodyPr/>
          <a:lstStyle/>
          <a:p>
            <a:fld id="{BABB402C-8A13-45E7-8976-45E4B40A37D5}" type="slidenum">
              <a:rPr lang="en-US" smtClean="0"/>
              <a:t>‹#›</a:t>
            </a:fld>
            <a:endParaRPr lang="en-US"/>
          </a:p>
        </p:txBody>
      </p:sp>
    </p:spTree>
    <p:extLst>
      <p:ext uri="{BB962C8B-B14F-4D97-AF65-F5344CB8AC3E}">
        <p14:creationId xmlns:p14="http://schemas.microsoft.com/office/powerpoint/2010/main" val="2857938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B406F-9A22-CD23-C8F9-A43C5625A5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029BE9-25C7-4076-94BF-89D5C6DE76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0A5E0C-8547-CAAA-C5BB-990D8CA15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948EA0-D83A-9D73-B904-58E2D0FDDCDB}"/>
              </a:ext>
            </a:extLst>
          </p:cNvPr>
          <p:cNvSpPr>
            <a:spLocks noGrp="1"/>
          </p:cNvSpPr>
          <p:nvPr>
            <p:ph type="dt" sz="half" idx="10"/>
          </p:nvPr>
        </p:nvSpPr>
        <p:spPr/>
        <p:txBody>
          <a:bodyPr/>
          <a:lstStyle/>
          <a:p>
            <a:fld id="{E52D3781-A38D-4D33-B0A1-29466F3B6F6A}" type="datetimeFigureOut">
              <a:rPr lang="en-US" smtClean="0"/>
              <a:t>11/5/2024</a:t>
            </a:fld>
            <a:endParaRPr lang="en-US"/>
          </a:p>
        </p:txBody>
      </p:sp>
      <p:sp>
        <p:nvSpPr>
          <p:cNvPr id="6" name="Footer Placeholder 5">
            <a:extLst>
              <a:ext uri="{FF2B5EF4-FFF2-40B4-BE49-F238E27FC236}">
                <a16:creationId xmlns:a16="http://schemas.microsoft.com/office/drawing/2014/main" id="{D05AE2A2-01AA-663C-CC20-F8690F136F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A97216-6C4B-72EE-7254-E00CA9A0BB5E}"/>
              </a:ext>
            </a:extLst>
          </p:cNvPr>
          <p:cNvSpPr>
            <a:spLocks noGrp="1"/>
          </p:cNvSpPr>
          <p:nvPr>
            <p:ph type="sldNum" sz="quarter" idx="12"/>
          </p:nvPr>
        </p:nvSpPr>
        <p:spPr/>
        <p:txBody>
          <a:bodyPr/>
          <a:lstStyle/>
          <a:p>
            <a:fld id="{BABB402C-8A13-45E7-8976-45E4B40A37D5}" type="slidenum">
              <a:rPr lang="en-US" smtClean="0"/>
              <a:t>‹#›</a:t>
            </a:fld>
            <a:endParaRPr lang="en-US"/>
          </a:p>
        </p:txBody>
      </p:sp>
    </p:spTree>
    <p:extLst>
      <p:ext uri="{BB962C8B-B14F-4D97-AF65-F5344CB8AC3E}">
        <p14:creationId xmlns:p14="http://schemas.microsoft.com/office/powerpoint/2010/main" val="231957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6655D-69BB-ED86-9B2A-D68F3ABBBF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01EDEB-7E49-B264-404D-F606F0129C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328053-812F-140B-3630-5910A62039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50704-8559-B2B0-27E1-D42F13173BE3}"/>
              </a:ext>
            </a:extLst>
          </p:cNvPr>
          <p:cNvSpPr>
            <a:spLocks noGrp="1"/>
          </p:cNvSpPr>
          <p:nvPr>
            <p:ph type="dt" sz="half" idx="10"/>
          </p:nvPr>
        </p:nvSpPr>
        <p:spPr/>
        <p:txBody>
          <a:bodyPr/>
          <a:lstStyle/>
          <a:p>
            <a:fld id="{E52D3781-A38D-4D33-B0A1-29466F3B6F6A}" type="datetimeFigureOut">
              <a:rPr lang="en-US" smtClean="0"/>
              <a:t>11/5/2024</a:t>
            </a:fld>
            <a:endParaRPr lang="en-US"/>
          </a:p>
        </p:txBody>
      </p:sp>
      <p:sp>
        <p:nvSpPr>
          <p:cNvPr id="6" name="Footer Placeholder 5">
            <a:extLst>
              <a:ext uri="{FF2B5EF4-FFF2-40B4-BE49-F238E27FC236}">
                <a16:creationId xmlns:a16="http://schemas.microsoft.com/office/drawing/2014/main" id="{994B0470-0935-1E4A-F2DF-0A4E9B3E08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38272E-BD5D-F12B-EEAF-10C766D15A60}"/>
              </a:ext>
            </a:extLst>
          </p:cNvPr>
          <p:cNvSpPr>
            <a:spLocks noGrp="1"/>
          </p:cNvSpPr>
          <p:nvPr>
            <p:ph type="sldNum" sz="quarter" idx="12"/>
          </p:nvPr>
        </p:nvSpPr>
        <p:spPr/>
        <p:txBody>
          <a:bodyPr/>
          <a:lstStyle/>
          <a:p>
            <a:fld id="{BABB402C-8A13-45E7-8976-45E4B40A37D5}" type="slidenum">
              <a:rPr lang="en-US" smtClean="0"/>
              <a:t>‹#›</a:t>
            </a:fld>
            <a:endParaRPr lang="en-US"/>
          </a:p>
        </p:txBody>
      </p:sp>
    </p:spTree>
    <p:extLst>
      <p:ext uri="{BB962C8B-B14F-4D97-AF65-F5344CB8AC3E}">
        <p14:creationId xmlns:p14="http://schemas.microsoft.com/office/powerpoint/2010/main" val="1866096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CC5BB3-8AB5-869A-7B95-855AE25FF3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EA83DB-0A9F-3DBB-F337-F1AF946B85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CCDC8D-8BF3-37C4-2C40-AF5742004B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2D3781-A38D-4D33-B0A1-29466F3B6F6A}" type="datetimeFigureOut">
              <a:rPr lang="en-US" smtClean="0"/>
              <a:t>11/5/2024</a:t>
            </a:fld>
            <a:endParaRPr lang="en-US"/>
          </a:p>
        </p:txBody>
      </p:sp>
      <p:sp>
        <p:nvSpPr>
          <p:cNvPr id="5" name="Footer Placeholder 4">
            <a:extLst>
              <a:ext uri="{FF2B5EF4-FFF2-40B4-BE49-F238E27FC236}">
                <a16:creationId xmlns:a16="http://schemas.microsoft.com/office/drawing/2014/main" id="{BC46C9AA-D8AE-122A-FCEB-0802F8095A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A05BE4-45DB-AF02-55D3-5175AD54C9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BB402C-8A13-45E7-8976-45E4B40A37D5}" type="slidenum">
              <a:rPr lang="en-US" smtClean="0"/>
              <a:t>‹#›</a:t>
            </a:fld>
            <a:endParaRPr lang="en-US"/>
          </a:p>
        </p:txBody>
      </p:sp>
    </p:spTree>
    <p:extLst>
      <p:ext uri="{BB962C8B-B14F-4D97-AF65-F5344CB8AC3E}">
        <p14:creationId xmlns:p14="http://schemas.microsoft.com/office/powerpoint/2010/main" val="3123231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14057-5632-F01B-B6A1-BB2EC8ECC5B5}"/>
              </a:ext>
            </a:extLst>
          </p:cNvPr>
          <p:cNvSpPr>
            <a:spLocks noGrp="1"/>
          </p:cNvSpPr>
          <p:nvPr>
            <p:ph type="ctrTitle"/>
          </p:nvPr>
        </p:nvSpPr>
        <p:spPr>
          <a:xfrm>
            <a:off x="1524000" y="1690256"/>
            <a:ext cx="9144000" cy="3685308"/>
          </a:xfrm>
        </p:spPr>
        <p:txBody>
          <a:bodyPr>
            <a:normAutofit fontScale="90000"/>
          </a:bodyPr>
          <a:lstStyle/>
          <a:p>
            <a:r>
              <a:rPr lang="zh-CN" altLang="en-US" b="1" dirty="0">
                <a:solidFill>
                  <a:srgbClr val="0070C0"/>
                </a:solidFill>
                <a:latin typeface="Lucida Bright" panose="02040602050505020304" pitchFamily="18" charset="0"/>
              </a:rPr>
              <a:t>离弃耶稣的人群 </a:t>
            </a:r>
            <a:r>
              <a:rPr lang="en-US" altLang="zh-CN" b="1" dirty="0">
                <a:solidFill>
                  <a:srgbClr val="0070C0"/>
                </a:solidFill>
                <a:latin typeface="Lucida Bright" panose="02040602050505020304" pitchFamily="18" charset="0"/>
              </a:rPr>
              <a:t>People Turned Away from Jesus</a:t>
            </a:r>
            <a:br>
              <a:rPr lang="en-US" altLang="zh-CN" b="1" dirty="0">
                <a:solidFill>
                  <a:srgbClr val="0070C0"/>
                </a:solidFill>
                <a:latin typeface="Lucida Bright" panose="02040602050505020304" pitchFamily="18" charset="0"/>
              </a:rPr>
            </a:br>
            <a:br>
              <a:rPr lang="en-US" altLang="zh-CN" b="1" dirty="0">
                <a:solidFill>
                  <a:srgbClr val="0070C0"/>
                </a:solidFill>
                <a:latin typeface="Lucida Bright" panose="02040602050505020304" pitchFamily="18" charset="0"/>
              </a:rPr>
            </a:br>
            <a:r>
              <a:rPr lang="zh-CN" altLang="en-US" b="1" dirty="0">
                <a:solidFill>
                  <a:srgbClr val="0070C0"/>
                </a:solidFill>
                <a:latin typeface="Lucida Bright" panose="02040602050505020304" pitchFamily="18" charset="0"/>
              </a:rPr>
              <a:t>约翰</a:t>
            </a:r>
            <a:r>
              <a:rPr lang="en-US" altLang="zh-CN" b="1" dirty="0">
                <a:solidFill>
                  <a:srgbClr val="0070C0"/>
                </a:solidFill>
                <a:latin typeface="Lucida Bright" panose="02040602050505020304" pitchFamily="18" charset="0"/>
              </a:rPr>
              <a:t>John 6</a:t>
            </a:r>
            <a:r>
              <a:rPr lang="zh-CN" altLang="en-US" b="1" dirty="0">
                <a:solidFill>
                  <a:srgbClr val="0070C0"/>
                </a:solidFill>
                <a:latin typeface="Lucida Bright" panose="02040602050505020304" pitchFamily="18" charset="0"/>
              </a:rPr>
              <a:t>：</a:t>
            </a:r>
            <a:r>
              <a:rPr lang="en-US" altLang="zh-CN" b="1" dirty="0">
                <a:solidFill>
                  <a:srgbClr val="0070C0"/>
                </a:solidFill>
                <a:latin typeface="Lucida Bright" panose="02040602050505020304" pitchFamily="18" charset="0"/>
              </a:rPr>
              <a:t>60-71</a:t>
            </a:r>
            <a:endParaRPr lang="en-US" b="1" dirty="0">
              <a:solidFill>
                <a:srgbClr val="0070C0"/>
              </a:solidFill>
              <a:latin typeface="Lucida Bright" panose="02040602050505020304" pitchFamily="18" charset="0"/>
            </a:endParaRPr>
          </a:p>
        </p:txBody>
      </p:sp>
    </p:spTree>
    <p:extLst>
      <p:ext uri="{BB962C8B-B14F-4D97-AF65-F5344CB8AC3E}">
        <p14:creationId xmlns:p14="http://schemas.microsoft.com/office/powerpoint/2010/main" val="3568206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4656C-302D-2020-7065-FA6F207F14AC}"/>
              </a:ext>
            </a:extLst>
          </p:cNvPr>
          <p:cNvSpPr>
            <a:spLocks noGrp="1"/>
          </p:cNvSpPr>
          <p:nvPr>
            <p:ph type="title"/>
          </p:nvPr>
        </p:nvSpPr>
        <p:spPr>
          <a:xfrm>
            <a:off x="0" y="1"/>
            <a:ext cx="12191999" cy="1486380"/>
          </a:xfrm>
        </p:spPr>
        <p:txBody>
          <a:bodyPr>
            <a:normAutofit/>
          </a:bodyPr>
          <a:lstStyle/>
          <a:p>
            <a:r>
              <a:rPr lang="en-US" altLang="zh-CN" b="1" dirty="0"/>
              <a:t>London subway - a big iron earthworm carrying many people and run in the ground </a:t>
            </a:r>
            <a:r>
              <a:rPr lang="zh-CN" altLang="en-US" b="1" dirty="0"/>
              <a:t>伦敦地铁 ？</a:t>
            </a:r>
            <a:endParaRPr lang="en-US" b="1" dirty="0"/>
          </a:p>
        </p:txBody>
      </p:sp>
      <p:pic>
        <p:nvPicPr>
          <p:cNvPr id="7" name="Picture 6">
            <a:extLst>
              <a:ext uri="{FF2B5EF4-FFF2-40B4-BE49-F238E27FC236}">
                <a16:creationId xmlns:a16="http://schemas.microsoft.com/office/drawing/2014/main" id="{0A758DE9-41F8-24BA-FA80-0B57D591CF2E}"/>
              </a:ext>
            </a:extLst>
          </p:cNvPr>
          <p:cNvPicPr>
            <a:picLocks noChangeAspect="1"/>
          </p:cNvPicPr>
          <p:nvPr/>
        </p:nvPicPr>
        <p:blipFill>
          <a:blip r:embed="rId2"/>
          <a:stretch>
            <a:fillRect/>
          </a:stretch>
        </p:blipFill>
        <p:spPr>
          <a:xfrm>
            <a:off x="495274" y="1521076"/>
            <a:ext cx="3264068" cy="5081674"/>
          </a:xfrm>
          <a:prstGeom prst="rect">
            <a:avLst/>
          </a:prstGeom>
        </p:spPr>
      </p:pic>
      <p:pic>
        <p:nvPicPr>
          <p:cNvPr id="11" name="Content Placeholder 10" descr="A group of people riding a worm&#10;&#10;Description automatically generated">
            <a:extLst>
              <a:ext uri="{FF2B5EF4-FFF2-40B4-BE49-F238E27FC236}">
                <a16:creationId xmlns:a16="http://schemas.microsoft.com/office/drawing/2014/main" id="{BEDDD8F3-E5B3-AEE4-8E19-719EA8894A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28614" y="1486380"/>
            <a:ext cx="7784983" cy="5279341"/>
          </a:xfrm>
        </p:spPr>
      </p:pic>
    </p:spTree>
    <p:extLst>
      <p:ext uri="{BB962C8B-B14F-4D97-AF65-F5344CB8AC3E}">
        <p14:creationId xmlns:p14="http://schemas.microsoft.com/office/powerpoint/2010/main" val="1346454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061BA2E-A388-41C5-B73A-B0FEB6B1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erson sitting on a bench&#10;&#10;Description automatically generated">
            <a:extLst>
              <a:ext uri="{FF2B5EF4-FFF2-40B4-BE49-F238E27FC236}">
                <a16:creationId xmlns:a16="http://schemas.microsoft.com/office/drawing/2014/main" id="{90579A8C-9BEC-6855-7176-99E6FB889B2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t="9" r="1" b="28741"/>
          <a:stretch/>
        </p:blipFill>
        <p:spPr>
          <a:xfrm>
            <a:off x="-1" y="10"/>
            <a:ext cx="6096001" cy="6857990"/>
          </a:xfrm>
          <a:prstGeom prst="rect">
            <a:avLst/>
          </a:prstGeom>
        </p:spPr>
      </p:pic>
      <p:pic>
        <p:nvPicPr>
          <p:cNvPr id="15" name="Picture 14">
            <a:extLst>
              <a:ext uri="{FF2B5EF4-FFF2-40B4-BE49-F238E27FC236}">
                <a16:creationId xmlns:a16="http://schemas.microsoft.com/office/drawing/2014/main" id="{8B0B4432-CB35-6A0E-F000-AFD77A76DB03}"/>
              </a:ext>
            </a:extLst>
          </p:cNvPr>
          <p:cNvPicPr>
            <a:picLocks noChangeAspect="1"/>
          </p:cNvPicPr>
          <p:nvPr/>
        </p:nvPicPr>
        <p:blipFill>
          <a:blip r:embed="rId3"/>
          <a:srcRect t="4415" r="1" b="24412"/>
          <a:stretch/>
        </p:blipFill>
        <p:spPr>
          <a:xfrm>
            <a:off x="6094476" y="10"/>
            <a:ext cx="6094477" cy="6857990"/>
          </a:xfrm>
          <a:prstGeom prst="rect">
            <a:avLst/>
          </a:prstGeom>
        </p:spPr>
      </p:pic>
      <p:sp>
        <p:nvSpPr>
          <p:cNvPr id="28" name="Rectangle 27">
            <a:extLst>
              <a:ext uri="{FF2B5EF4-FFF2-40B4-BE49-F238E27FC236}">
                <a16:creationId xmlns:a16="http://schemas.microsoft.com/office/drawing/2014/main" id="{76E192A2-3ED3-4081-8A86-A22B51141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152902" y="-1181101"/>
            <a:ext cx="3886200" cy="12192001"/>
          </a:xfrm>
          <a:prstGeom prst="rect">
            <a:avLst/>
          </a:prstGeom>
          <a:gradFill>
            <a:gsLst>
              <a:gs pos="41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0B17A3-C3A6-BDA3-D3A1-FBA511E8B18F}"/>
              </a:ext>
            </a:extLst>
          </p:cNvPr>
          <p:cNvSpPr>
            <a:spLocks noGrp="1"/>
          </p:cNvSpPr>
          <p:nvPr>
            <p:ph type="title"/>
          </p:nvPr>
        </p:nvSpPr>
        <p:spPr>
          <a:xfrm>
            <a:off x="404553" y="4479720"/>
            <a:ext cx="9379526" cy="999807"/>
          </a:xfrm>
        </p:spPr>
        <p:txBody>
          <a:bodyPr vert="horz" lIns="91440" tIns="45720" rIns="91440" bIns="45720" rtlCol="0" anchor="b">
            <a:normAutofit fontScale="90000"/>
          </a:bodyPr>
          <a:lstStyle/>
          <a:p>
            <a:r>
              <a:rPr lang="en-US" altLang="zh-CN" sz="7200" kern="1200" dirty="0">
                <a:solidFill>
                  <a:schemeClr val="bg1"/>
                </a:solidFill>
                <a:latin typeface="+mj-lt"/>
                <a:ea typeface="+mj-ea"/>
                <a:cs typeface="+mj-cs"/>
              </a:rPr>
              <a:t>Marie </a:t>
            </a:r>
            <a:r>
              <a:rPr lang="en-US" altLang="zh-CN" sz="7200" kern="1200" dirty="0" err="1">
                <a:solidFill>
                  <a:schemeClr val="bg1"/>
                </a:solidFill>
                <a:latin typeface="+mj-lt"/>
                <a:ea typeface="+mj-ea"/>
                <a:cs typeface="+mj-cs"/>
              </a:rPr>
              <a:t>Monsen</a:t>
            </a:r>
            <a:r>
              <a:rPr lang="en-US" altLang="zh-CN" sz="7200" kern="1200" dirty="0">
                <a:solidFill>
                  <a:schemeClr val="bg1"/>
                </a:solidFill>
                <a:latin typeface="+mj-lt"/>
                <a:ea typeface="+mj-ea"/>
                <a:cs typeface="+mj-cs"/>
              </a:rPr>
              <a:t> 1878-1962</a:t>
            </a:r>
            <a:endParaRPr lang="en-US" sz="7200" kern="1200" dirty="0">
              <a:solidFill>
                <a:schemeClr val="bg1"/>
              </a:solidFill>
              <a:latin typeface="+mj-lt"/>
              <a:ea typeface="+mj-ea"/>
              <a:cs typeface="+mj-cs"/>
            </a:endParaRPr>
          </a:p>
        </p:txBody>
      </p:sp>
      <p:sp>
        <p:nvSpPr>
          <p:cNvPr id="30" name="Rectangle: Rounded Corners 2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575039"/>
            <a:ext cx="97840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Tree>
    <p:extLst>
      <p:ext uri="{BB962C8B-B14F-4D97-AF65-F5344CB8AC3E}">
        <p14:creationId xmlns:p14="http://schemas.microsoft.com/office/powerpoint/2010/main" val="4198488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48B2C-C368-C2B0-9D77-C7F180BD5BD2}"/>
              </a:ext>
            </a:extLst>
          </p:cNvPr>
          <p:cNvSpPr>
            <a:spLocks noGrp="1"/>
          </p:cNvSpPr>
          <p:nvPr>
            <p:ph type="title"/>
          </p:nvPr>
        </p:nvSpPr>
        <p:spPr>
          <a:xfrm>
            <a:off x="159327" y="48490"/>
            <a:ext cx="11194473" cy="2119745"/>
          </a:xfrm>
        </p:spPr>
        <p:txBody>
          <a:bodyPr>
            <a:normAutofit fontScale="90000"/>
          </a:bodyPr>
          <a:lstStyle/>
          <a:p>
            <a:r>
              <a:rPr lang="en-US" b="1" dirty="0">
                <a:solidFill>
                  <a:srgbClr val="0070C0"/>
                </a:solidFill>
              </a:rPr>
              <a:t>Prevalent drowning or dumping new-born infant girls because of poverty, tax, superstition, etc. </a:t>
            </a:r>
            <a:r>
              <a:rPr lang="zh-CN" altLang="en-US" b="1" dirty="0">
                <a:solidFill>
                  <a:srgbClr val="0070C0"/>
                </a:solidFill>
              </a:rPr>
              <a:t>由于贫穷、税负、迷信等原因，溺死或抛弃新生女婴的现象十分普遍</a:t>
            </a:r>
            <a:endParaRPr lang="en-US" b="1" dirty="0">
              <a:solidFill>
                <a:srgbClr val="0070C0"/>
              </a:solidFill>
            </a:endParaRPr>
          </a:p>
        </p:txBody>
      </p:sp>
      <p:pic>
        <p:nvPicPr>
          <p:cNvPr id="5" name="Content Placeholder 4">
            <a:extLst>
              <a:ext uri="{FF2B5EF4-FFF2-40B4-BE49-F238E27FC236}">
                <a16:creationId xmlns:a16="http://schemas.microsoft.com/office/drawing/2014/main" id="{A3A0FBDD-95B7-CC56-C8E3-6B35E303C2EA}"/>
              </a:ext>
            </a:extLst>
          </p:cNvPr>
          <p:cNvPicPr>
            <a:picLocks noGrp="1" noChangeAspect="1"/>
          </p:cNvPicPr>
          <p:nvPr>
            <p:ph sz="half" idx="1"/>
          </p:nvPr>
        </p:nvPicPr>
        <p:blipFill>
          <a:blip r:embed="rId2"/>
          <a:stretch>
            <a:fillRect/>
          </a:stretch>
        </p:blipFill>
        <p:spPr>
          <a:xfrm>
            <a:off x="838200" y="2241709"/>
            <a:ext cx="5181600" cy="3519170"/>
          </a:xfrm>
          <a:prstGeom prst="rect">
            <a:avLst/>
          </a:prstGeom>
        </p:spPr>
      </p:pic>
      <p:pic>
        <p:nvPicPr>
          <p:cNvPr id="6" name="Content Placeholder 5">
            <a:extLst>
              <a:ext uri="{FF2B5EF4-FFF2-40B4-BE49-F238E27FC236}">
                <a16:creationId xmlns:a16="http://schemas.microsoft.com/office/drawing/2014/main" id="{32C4F150-17A7-0CBA-8747-F0B10F90CF7A}"/>
              </a:ext>
            </a:extLst>
          </p:cNvPr>
          <p:cNvPicPr>
            <a:picLocks noGrp="1" noChangeAspect="1"/>
          </p:cNvPicPr>
          <p:nvPr>
            <p:ph sz="half" idx="2"/>
          </p:nvPr>
        </p:nvPicPr>
        <p:blipFill>
          <a:blip r:embed="rId3"/>
          <a:stretch>
            <a:fillRect/>
          </a:stretch>
        </p:blipFill>
        <p:spPr>
          <a:xfrm>
            <a:off x="6790499" y="1825625"/>
            <a:ext cx="3945002" cy="4351338"/>
          </a:xfrm>
          <a:prstGeom prst="rect">
            <a:avLst/>
          </a:prstGeom>
        </p:spPr>
      </p:pic>
    </p:spTree>
    <p:extLst>
      <p:ext uri="{BB962C8B-B14F-4D97-AF65-F5344CB8AC3E}">
        <p14:creationId xmlns:p14="http://schemas.microsoft.com/office/powerpoint/2010/main" val="3496757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18AE1-06F9-4A86-F67C-009EC54B7809}"/>
              </a:ext>
            </a:extLst>
          </p:cNvPr>
          <p:cNvSpPr>
            <a:spLocks noGrp="1"/>
          </p:cNvSpPr>
          <p:nvPr>
            <p:ph type="title"/>
          </p:nvPr>
        </p:nvSpPr>
        <p:spPr>
          <a:xfrm>
            <a:off x="1" y="55420"/>
            <a:ext cx="12192000" cy="761998"/>
          </a:xfrm>
        </p:spPr>
        <p:txBody>
          <a:bodyPr>
            <a:normAutofit fontScale="90000"/>
          </a:bodyPr>
          <a:lstStyle/>
          <a:p>
            <a:r>
              <a:rPr lang="en-US" b="1" i="1" dirty="0">
                <a:solidFill>
                  <a:srgbClr val="00B050"/>
                </a:solidFill>
              </a:rPr>
              <a:t>The Awakening: Revival in China, A Work of the Holy Spirit</a:t>
            </a:r>
          </a:p>
        </p:txBody>
      </p:sp>
      <p:sp>
        <p:nvSpPr>
          <p:cNvPr id="3" name="Content Placeholder 2">
            <a:extLst>
              <a:ext uri="{FF2B5EF4-FFF2-40B4-BE49-F238E27FC236}">
                <a16:creationId xmlns:a16="http://schemas.microsoft.com/office/drawing/2014/main" id="{625F8D39-46B9-A41A-D82D-F6EDADE036A7}"/>
              </a:ext>
            </a:extLst>
          </p:cNvPr>
          <p:cNvSpPr>
            <a:spLocks noGrp="1"/>
          </p:cNvSpPr>
          <p:nvPr>
            <p:ph sz="half" idx="1"/>
          </p:nvPr>
        </p:nvSpPr>
        <p:spPr>
          <a:xfrm>
            <a:off x="0" y="637309"/>
            <a:ext cx="6019800" cy="6220691"/>
          </a:xfrm>
        </p:spPr>
        <p:txBody>
          <a:bodyPr>
            <a:noAutofit/>
          </a:bodyPr>
          <a:lstStyle/>
          <a:p>
            <a:r>
              <a:rPr lang="en-US" altLang="zh-CN" sz="3600" b="1" dirty="0">
                <a:solidFill>
                  <a:srgbClr val="0070C0"/>
                </a:solidFill>
              </a:rPr>
              <a:t>pp 39-40. 16 heathen women 16</a:t>
            </a:r>
            <a:r>
              <a:rPr lang="zh-CN" altLang="en-US" sz="3600" b="1" dirty="0">
                <a:solidFill>
                  <a:srgbClr val="0070C0"/>
                </a:solidFill>
              </a:rPr>
              <a:t>个未信女士</a:t>
            </a:r>
            <a:endParaRPr lang="en-US" altLang="zh-CN" sz="3600" b="1" dirty="0">
              <a:solidFill>
                <a:srgbClr val="0070C0"/>
              </a:solidFill>
            </a:endParaRPr>
          </a:p>
          <a:p>
            <a:r>
              <a:rPr lang="en-US" sz="3600" b="1" dirty="0">
                <a:solidFill>
                  <a:srgbClr val="0070C0"/>
                </a:solidFill>
              </a:rPr>
              <a:t>On 4</a:t>
            </a:r>
            <a:r>
              <a:rPr lang="en-US" sz="3600" b="1" baseline="30000" dirty="0">
                <a:solidFill>
                  <a:srgbClr val="0070C0"/>
                </a:solidFill>
              </a:rPr>
              <a:t>th</a:t>
            </a:r>
            <a:r>
              <a:rPr lang="en-US" sz="3600" b="1" dirty="0">
                <a:solidFill>
                  <a:srgbClr val="0070C0"/>
                </a:solidFill>
              </a:rPr>
              <a:t> day of study, they dealt with infanticide </a:t>
            </a:r>
            <a:r>
              <a:rPr lang="zh-CN" altLang="en-US" sz="3600" b="1" dirty="0">
                <a:solidFill>
                  <a:srgbClr val="0070C0"/>
                </a:solidFill>
              </a:rPr>
              <a:t>杀婴</a:t>
            </a:r>
            <a:endParaRPr lang="en-US" sz="3600" b="1" dirty="0">
              <a:solidFill>
                <a:srgbClr val="0070C0"/>
              </a:solidFill>
            </a:endParaRPr>
          </a:p>
          <a:p>
            <a:r>
              <a:rPr lang="en-US" sz="3600" b="1" dirty="0">
                <a:solidFill>
                  <a:srgbClr val="0070C0"/>
                </a:solidFill>
              </a:rPr>
              <a:t>Can’t we do what we like with our children</a:t>
            </a:r>
            <a:r>
              <a:rPr lang="zh-CN" altLang="en-US" sz="3600" b="1" dirty="0">
                <a:solidFill>
                  <a:srgbClr val="0070C0"/>
                </a:solidFill>
              </a:rPr>
              <a:t>自己的权利</a:t>
            </a:r>
            <a:endParaRPr lang="en-US" sz="3600" b="1" dirty="0">
              <a:solidFill>
                <a:srgbClr val="0070C0"/>
              </a:solidFill>
            </a:endParaRPr>
          </a:p>
          <a:p>
            <a:r>
              <a:rPr lang="en-US" sz="3600" b="1" dirty="0">
                <a:solidFill>
                  <a:srgbClr val="0070C0"/>
                </a:solidFill>
              </a:rPr>
              <a:t>14 of 16 confessed: 3, 5, 8, 13. 14</a:t>
            </a:r>
            <a:r>
              <a:rPr lang="zh-CN" altLang="en-US" sz="3600" b="1" dirty="0">
                <a:solidFill>
                  <a:srgbClr val="0070C0"/>
                </a:solidFill>
              </a:rPr>
              <a:t>个认罪</a:t>
            </a:r>
            <a:r>
              <a:rPr lang="en-US" altLang="zh-CN" sz="3600" b="1" dirty="0">
                <a:solidFill>
                  <a:srgbClr val="0070C0"/>
                </a:solidFill>
              </a:rPr>
              <a:t>2</a:t>
            </a:r>
            <a:r>
              <a:rPr lang="zh-CN" altLang="en-US" sz="3600" b="1" dirty="0">
                <a:solidFill>
                  <a:srgbClr val="0070C0"/>
                </a:solidFill>
              </a:rPr>
              <a:t>个不认</a:t>
            </a:r>
            <a:endParaRPr lang="en-US" sz="3600" b="1" dirty="0">
              <a:solidFill>
                <a:srgbClr val="0070C0"/>
              </a:solidFill>
            </a:endParaRPr>
          </a:p>
          <a:p>
            <a:r>
              <a:rPr lang="en-US" sz="3600" b="1" dirty="0">
                <a:solidFill>
                  <a:srgbClr val="0070C0"/>
                </a:solidFill>
              </a:rPr>
              <a:t>1</a:t>
            </a:r>
            <a:r>
              <a:rPr lang="en-US" sz="3600" b="1" baseline="30000" dirty="0">
                <a:solidFill>
                  <a:srgbClr val="0070C0"/>
                </a:solidFill>
              </a:rPr>
              <a:t>st</a:t>
            </a:r>
            <a:r>
              <a:rPr lang="en-US" sz="3600" b="1" dirty="0">
                <a:solidFill>
                  <a:srgbClr val="0070C0"/>
                </a:solidFill>
              </a:rPr>
              <a:t> time in over 20 years of her insisting killing of infants as sin, 20</a:t>
            </a:r>
            <a:r>
              <a:rPr lang="zh-CN" altLang="en-US" sz="3600" b="1" dirty="0">
                <a:solidFill>
                  <a:srgbClr val="0070C0"/>
                </a:solidFill>
              </a:rPr>
              <a:t>年坚持这是罪</a:t>
            </a:r>
            <a:endParaRPr lang="en-US" sz="3600" dirty="0">
              <a:solidFill>
                <a:srgbClr val="0070C0"/>
              </a:solidFill>
            </a:endParaRPr>
          </a:p>
        </p:txBody>
      </p:sp>
      <p:sp>
        <p:nvSpPr>
          <p:cNvPr id="4" name="Content Placeholder 3">
            <a:extLst>
              <a:ext uri="{FF2B5EF4-FFF2-40B4-BE49-F238E27FC236}">
                <a16:creationId xmlns:a16="http://schemas.microsoft.com/office/drawing/2014/main" id="{1F3BBBA3-26D3-2CD2-09EF-72B26699A117}"/>
              </a:ext>
            </a:extLst>
          </p:cNvPr>
          <p:cNvSpPr>
            <a:spLocks noGrp="1"/>
          </p:cNvSpPr>
          <p:nvPr>
            <p:ph sz="half" idx="2"/>
          </p:nvPr>
        </p:nvSpPr>
        <p:spPr>
          <a:xfrm>
            <a:off x="6172199" y="574964"/>
            <a:ext cx="6019801" cy="6283036"/>
          </a:xfrm>
        </p:spPr>
        <p:txBody>
          <a:bodyPr>
            <a:noAutofit/>
          </a:bodyPr>
          <a:lstStyle/>
          <a:p>
            <a:r>
              <a:rPr lang="en-US" sz="3600" b="1" dirty="0">
                <a:solidFill>
                  <a:srgbClr val="0070C0"/>
                </a:solidFill>
              </a:rPr>
              <a:t>pp 48-49 Pastor D. loved by all as a true shepherd, preacher, and pastor </a:t>
            </a:r>
            <a:r>
              <a:rPr lang="zh-CN" altLang="en-US" sz="3600" b="1" dirty="0">
                <a:solidFill>
                  <a:srgbClr val="0070C0"/>
                </a:solidFill>
              </a:rPr>
              <a:t>好牧师</a:t>
            </a:r>
            <a:endParaRPr lang="en-US" sz="3600" b="1" dirty="0">
              <a:solidFill>
                <a:srgbClr val="0070C0"/>
              </a:solidFill>
            </a:endParaRPr>
          </a:p>
          <a:p>
            <a:r>
              <a:rPr lang="en-US" sz="3600" b="1" dirty="0">
                <a:solidFill>
                  <a:srgbClr val="0070C0"/>
                </a:solidFill>
              </a:rPr>
              <a:t>Are you born again?</a:t>
            </a:r>
            <a:r>
              <a:rPr lang="zh-CN" altLang="en-US" sz="3600" b="1" dirty="0">
                <a:solidFill>
                  <a:srgbClr val="0070C0"/>
                </a:solidFill>
              </a:rPr>
              <a:t>得救否</a:t>
            </a:r>
            <a:endParaRPr lang="en-US" sz="3600" b="1" dirty="0">
              <a:solidFill>
                <a:srgbClr val="0070C0"/>
              </a:solidFill>
            </a:endParaRPr>
          </a:p>
          <a:p>
            <a:r>
              <a:rPr lang="en-US" sz="3600" b="1" dirty="0">
                <a:solidFill>
                  <a:srgbClr val="0070C0"/>
                </a:solidFill>
              </a:rPr>
              <a:t>Not sure, in darkness </a:t>
            </a:r>
            <a:r>
              <a:rPr lang="zh-CN" altLang="en-US" sz="3600" b="1" dirty="0">
                <a:solidFill>
                  <a:srgbClr val="0070C0"/>
                </a:solidFill>
              </a:rPr>
              <a:t>黑暗</a:t>
            </a:r>
            <a:endParaRPr lang="en-US" sz="3600" b="1" dirty="0">
              <a:solidFill>
                <a:srgbClr val="0070C0"/>
              </a:solidFill>
            </a:endParaRPr>
          </a:p>
          <a:p>
            <a:r>
              <a:rPr lang="en-US" sz="3600" b="1" dirty="0">
                <a:solidFill>
                  <a:srgbClr val="0070C0"/>
                </a:solidFill>
              </a:rPr>
              <a:t>Unsaved. </a:t>
            </a:r>
            <a:r>
              <a:rPr lang="zh-CN" altLang="en-US" sz="3600" b="1" dirty="0">
                <a:solidFill>
                  <a:srgbClr val="0070C0"/>
                </a:solidFill>
              </a:rPr>
              <a:t>未得救</a:t>
            </a:r>
            <a:endParaRPr lang="en-US" sz="3600" b="1" dirty="0">
              <a:solidFill>
                <a:srgbClr val="0070C0"/>
              </a:solidFill>
            </a:endParaRPr>
          </a:p>
          <a:p>
            <a:r>
              <a:rPr lang="en-US" sz="3600" b="1" dirty="0">
                <a:solidFill>
                  <a:srgbClr val="0070C0"/>
                </a:solidFill>
              </a:rPr>
              <a:t>Intercessory prayers with compassion </a:t>
            </a:r>
            <a:r>
              <a:rPr lang="zh-CN" altLang="en-US" sz="3600" b="1" dirty="0">
                <a:solidFill>
                  <a:srgbClr val="0070C0"/>
                </a:solidFill>
              </a:rPr>
              <a:t>爱中代祷</a:t>
            </a:r>
            <a:endParaRPr lang="en-US" sz="3600" b="1" dirty="0">
              <a:solidFill>
                <a:srgbClr val="0070C0"/>
              </a:solidFill>
            </a:endParaRPr>
          </a:p>
          <a:p>
            <a:r>
              <a:rPr lang="en-US" sz="3600" b="1" dirty="0">
                <a:solidFill>
                  <a:srgbClr val="0070C0"/>
                </a:solidFill>
              </a:rPr>
              <a:t>Convicted. </a:t>
            </a:r>
            <a:r>
              <a:rPr lang="zh-CN" altLang="en-US" sz="3600" b="1" dirty="0">
                <a:solidFill>
                  <a:srgbClr val="0070C0"/>
                </a:solidFill>
              </a:rPr>
              <a:t>圣灵说服</a:t>
            </a:r>
            <a:endParaRPr lang="en-US" sz="3600" b="1" dirty="0">
              <a:solidFill>
                <a:srgbClr val="0070C0"/>
              </a:solidFill>
            </a:endParaRPr>
          </a:p>
          <a:p>
            <a:r>
              <a:rPr lang="en-US" sz="3600" b="1" dirty="0">
                <a:solidFill>
                  <a:srgbClr val="0070C0"/>
                </a:solidFill>
              </a:rPr>
              <a:t>Confessed and being s</a:t>
            </a:r>
            <a:r>
              <a:rPr lang="en-US" altLang="zh-CN" sz="3600" b="1" dirty="0">
                <a:solidFill>
                  <a:srgbClr val="0070C0"/>
                </a:solidFill>
              </a:rPr>
              <a:t>et free </a:t>
            </a:r>
            <a:r>
              <a:rPr lang="zh-CN" altLang="en-US" sz="3600" b="1" dirty="0">
                <a:solidFill>
                  <a:srgbClr val="0070C0"/>
                </a:solidFill>
              </a:rPr>
              <a:t>认罪得自由</a:t>
            </a:r>
            <a:r>
              <a:rPr lang="en-US" sz="3600" b="1" dirty="0">
                <a:solidFill>
                  <a:srgbClr val="0070C0"/>
                </a:solidFill>
              </a:rPr>
              <a:t> </a:t>
            </a:r>
          </a:p>
        </p:txBody>
      </p:sp>
    </p:spTree>
    <p:extLst>
      <p:ext uri="{BB962C8B-B14F-4D97-AF65-F5344CB8AC3E}">
        <p14:creationId xmlns:p14="http://schemas.microsoft.com/office/powerpoint/2010/main" val="3863967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8EA1B8-C69E-2AEA-6FC7-CBE941E0A4A0}"/>
              </a:ext>
            </a:extLst>
          </p:cNvPr>
          <p:cNvSpPr>
            <a:spLocks noGrp="1"/>
          </p:cNvSpPr>
          <p:nvPr>
            <p:ph idx="1"/>
          </p:nvPr>
        </p:nvSpPr>
        <p:spPr>
          <a:xfrm>
            <a:off x="48491" y="0"/>
            <a:ext cx="12143509" cy="6781800"/>
          </a:xfrm>
        </p:spPr>
        <p:txBody>
          <a:bodyPr>
            <a:noAutofit/>
          </a:bodyPr>
          <a:lstStyle/>
          <a:p>
            <a:r>
              <a:rPr lang="en-US" altLang="zh-TW" sz="3600" b="1" dirty="0">
                <a:solidFill>
                  <a:srgbClr val="0070C0"/>
                </a:solidFill>
                <a:latin typeface="Times New Roman" panose="02020603050405020304" pitchFamily="18" charset="0"/>
                <a:ea typeface="SimSun" panose="02010600030101010101" pitchFamily="2" charset="-122"/>
              </a:rPr>
              <a:t>6:62	</a:t>
            </a:r>
            <a:r>
              <a:rPr lang="zh-TW" altLang="en-US" sz="3600" b="1" dirty="0">
                <a:solidFill>
                  <a:srgbClr val="FF0000"/>
                </a:solidFill>
                <a:latin typeface="Times New Roman" panose="02020603050405020304" pitchFamily="18" charset="0"/>
                <a:ea typeface="SimSun" panose="02010600030101010101" pitchFamily="2" charset="-122"/>
              </a:rPr>
              <a:t>倘 或 你 们 看 见 人 子 升 到 他 原 来 所 在 之 处 ， 怎 么 样 呢 ？</a:t>
            </a:r>
            <a:r>
              <a:rPr lang="en-US" altLang="zh-CN" sz="3600" b="1" dirty="0">
                <a:solidFill>
                  <a:srgbClr val="FF0000"/>
                </a:solidFill>
                <a:latin typeface="Times New Roman" panose="02020603050405020304" pitchFamily="18" charset="0"/>
                <a:ea typeface="SimSun" panose="02010600030101010101" pitchFamily="2" charset="-122"/>
              </a:rPr>
              <a:t>What then will you say if you see the Son of man going up to where he was before?</a:t>
            </a:r>
          </a:p>
          <a:p>
            <a:r>
              <a:rPr lang="en-US" altLang="zh-CN" sz="3600" b="1" dirty="0">
                <a:solidFill>
                  <a:srgbClr val="0070C0"/>
                </a:solidFill>
                <a:latin typeface="Times New Roman" panose="02020603050405020304" pitchFamily="18" charset="0"/>
                <a:ea typeface="SimSun" panose="02010600030101010101" pitchFamily="2" charset="-122"/>
              </a:rPr>
              <a:t>6:63	 </a:t>
            </a:r>
            <a:r>
              <a:rPr lang="zh-CN" altLang="en-US" sz="3600" b="1" dirty="0">
                <a:solidFill>
                  <a:srgbClr val="FF0000"/>
                </a:solidFill>
                <a:latin typeface="Times New Roman" panose="02020603050405020304" pitchFamily="18" charset="0"/>
                <a:ea typeface="SimSun" panose="02010600030101010101" pitchFamily="2" charset="-122"/>
              </a:rPr>
              <a:t>叫 人 活 着 的 乃 是 灵 ， 肉 体 是 无 益 的 。 我 对 你 们 所 说 的 话 ， 就 是 灵 ， 就 是 生 命 。</a:t>
            </a:r>
            <a:r>
              <a:rPr lang="en-US" altLang="zh-CN" sz="3600" b="1" dirty="0">
                <a:solidFill>
                  <a:srgbClr val="FF0000"/>
                </a:solidFill>
                <a:latin typeface="Times New Roman" panose="02020603050405020304" pitchFamily="18" charset="0"/>
                <a:ea typeface="SimSun" panose="02010600030101010101" pitchFamily="2" charset="-122"/>
              </a:rPr>
              <a:t>The spirit is the life giver; the flesh is of no value: the words which I have said to you are spirit and they are life.</a:t>
            </a:r>
          </a:p>
          <a:p>
            <a:r>
              <a:rPr lang="en-US" altLang="zh-CN" sz="3600" b="1" dirty="0">
                <a:solidFill>
                  <a:srgbClr val="0070C0"/>
                </a:solidFill>
                <a:latin typeface="Times New Roman" panose="02020603050405020304" pitchFamily="18" charset="0"/>
                <a:ea typeface="SimSun" panose="02010600030101010101" pitchFamily="2" charset="-122"/>
              </a:rPr>
              <a:t>6:64	</a:t>
            </a:r>
            <a:r>
              <a:rPr lang="zh-CN" altLang="en-US" sz="3600" b="1" dirty="0">
                <a:solidFill>
                  <a:srgbClr val="FF0000"/>
                </a:solidFill>
                <a:latin typeface="Times New Roman" panose="02020603050405020304" pitchFamily="18" charset="0"/>
                <a:ea typeface="SimSun" panose="02010600030101010101" pitchFamily="2" charset="-122"/>
              </a:rPr>
              <a:t>只 是 你 们 中 间 有 不 信 的 人 。 耶 稣 从 起 头 就 知 道 ， 谁 不 信 他 ， 谁 要 卖 他 。</a:t>
            </a:r>
            <a:r>
              <a:rPr lang="en-US" altLang="zh-CN" sz="3600" b="1" dirty="0">
                <a:solidFill>
                  <a:srgbClr val="FF0000"/>
                </a:solidFill>
                <a:latin typeface="Times New Roman" panose="02020603050405020304" pitchFamily="18" charset="0"/>
                <a:ea typeface="SimSun" panose="02010600030101010101" pitchFamily="2" charset="-122"/>
              </a:rPr>
              <a:t>But still some of you have no faith. For it was clear to Jesus from the first who they were who had no faith, and who it was who would be false to him.</a:t>
            </a:r>
          </a:p>
        </p:txBody>
      </p:sp>
    </p:spTree>
    <p:extLst>
      <p:ext uri="{BB962C8B-B14F-4D97-AF65-F5344CB8AC3E}">
        <p14:creationId xmlns:p14="http://schemas.microsoft.com/office/powerpoint/2010/main" val="2766505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8EA1B8-C69E-2AEA-6FC7-CBE941E0A4A0}"/>
              </a:ext>
            </a:extLst>
          </p:cNvPr>
          <p:cNvSpPr>
            <a:spLocks noGrp="1"/>
          </p:cNvSpPr>
          <p:nvPr>
            <p:ph idx="1"/>
          </p:nvPr>
        </p:nvSpPr>
        <p:spPr>
          <a:xfrm>
            <a:off x="117764" y="0"/>
            <a:ext cx="11963400" cy="6712527"/>
          </a:xfrm>
        </p:spPr>
        <p:txBody>
          <a:bodyPr>
            <a:noAutofit/>
          </a:bodyPr>
          <a:lstStyle/>
          <a:p>
            <a:r>
              <a:rPr lang="zh-TW" altLang="en-US" sz="3600" b="1" dirty="0">
                <a:solidFill>
                  <a:srgbClr val="0070C0"/>
                </a:solidFill>
                <a:latin typeface="Times New Roman" panose="02020603050405020304" pitchFamily="18" charset="0"/>
                <a:ea typeface="SimSun" panose="02010600030101010101" pitchFamily="2" charset="-122"/>
              </a:rPr>
              <a:t>以弗所 </a:t>
            </a:r>
            <a:r>
              <a:rPr lang="en-US" altLang="zh-CN" sz="3600" b="1" dirty="0">
                <a:solidFill>
                  <a:srgbClr val="0070C0"/>
                </a:solidFill>
                <a:latin typeface="Times New Roman" panose="02020603050405020304" pitchFamily="18" charset="0"/>
                <a:ea typeface="SimSun" panose="02010600030101010101" pitchFamily="2" charset="-122"/>
              </a:rPr>
              <a:t>Eph 2:19-21</a:t>
            </a:r>
            <a:r>
              <a:rPr lang="zh-TW" altLang="en-US" sz="3600" b="1" dirty="0">
                <a:solidFill>
                  <a:srgbClr val="0070C0"/>
                </a:solidFill>
                <a:latin typeface="Times New Roman" panose="02020603050405020304" pitchFamily="18" charset="0"/>
                <a:ea typeface="SimSun" panose="02010600030101010101" pitchFamily="2" charset="-122"/>
              </a:rPr>
              <a:t>这 样 ， 你 们 不 再 作 外 人 ， 和 客 旅 ， 是 与 圣 徒 同 国 ， 是 神 家 里 的 人 了 。</a:t>
            </a:r>
          </a:p>
          <a:p>
            <a:r>
              <a:rPr lang="zh-TW" altLang="en-US" sz="3600" b="1" dirty="0">
                <a:solidFill>
                  <a:srgbClr val="0070C0"/>
                </a:solidFill>
                <a:latin typeface="Times New Roman" panose="02020603050405020304" pitchFamily="18" charset="0"/>
                <a:ea typeface="SimSun" panose="02010600030101010101" pitchFamily="2" charset="-122"/>
              </a:rPr>
              <a:t>   	</a:t>
            </a:r>
            <a:r>
              <a:rPr lang="en-US" altLang="zh-CN" sz="3600" b="1" dirty="0">
                <a:solidFill>
                  <a:srgbClr val="0070C0"/>
                </a:solidFill>
                <a:latin typeface="Times New Roman" panose="02020603050405020304" pitchFamily="18" charset="0"/>
                <a:ea typeface="SimSun" panose="02010600030101010101" pitchFamily="2" charset="-122"/>
              </a:rPr>
              <a:t>So then you are no longer as those who have no part or place in the kingdom of God, but you are numbered among the saints, and of the family of God,</a:t>
            </a:r>
          </a:p>
          <a:p>
            <a:r>
              <a:rPr lang="en-US" altLang="zh-CN" sz="3600" b="1" dirty="0">
                <a:solidFill>
                  <a:srgbClr val="0070C0"/>
                </a:solidFill>
                <a:latin typeface="Times New Roman" panose="02020603050405020304" pitchFamily="18" charset="0"/>
                <a:ea typeface="SimSun" panose="02010600030101010101" pitchFamily="2" charset="-122"/>
              </a:rPr>
              <a:t>2:20	</a:t>
            </a:r>
            <a:r>
              <a:rPr lang="zh-TW" altLang="en-US" sz="3600" b="1" dirty="0">
                <a:solidFill>
                  <a:srgbClr val="7030A0"/>
                </a:solidFill>
                <a:latin typeface="Times New Roman" panose="02020603050405020304" pitchFamily="18" charset="0"/>
                <a:ea typeface="SimSun" panose="02010600030101010101" pitchFamily="2" charset="-122"/>
              </a:rPr>
              <a:t>并 且 被 建 造 在 使 徒 和 先 知 的 根 基 上 ， 有 基 督 耶 稣 自 己 为 房 角 石 。</a:t>
            </a:r>
            <a:r>
              <a:rPr lang="en-US" altLang="zh-CN" sz="3600" b="1" dirty="0">
                <a:solidFill>
                  <a:srgbClr val="7030A0"/>
                </a:solidFill>
                <a:latin typeface="Times New Roman" panose="02020603050405020304" pitchFamily="18" charset="0"/>
                <a:ea typeface="SimSun" panose="02010600030101010101" pitchFamily="2" charset="-122"/>
              </a:rPr>
              <a:t>Resting on the base of the Apostles and prophets, Christ Jesus himself being the chief keystone,</a:t>
            </a:r>
          </a:p>
          <a:p>
            <a:r>
              <a:rPr lang="en-US" altLang="zh-CN" sz="3600" b="1" dirty="0">
                <a:solidFill>
                  <a:srgbClr val="0070C0"/>
                </a:solidFill>
                <a:latin typeface="Times New Roman" panose="02020603050405020304" pitchFamily="18" charset="0"/>
                <a:ea typeface="SimSun" panose="02010600030101010101" pitchFamily="2" charset="-122"/>
              </a:rPr>
              <a:t>2:21</a:t>
            </a:r>
            <a:r>
              <a:rPr lang="zh-TW" altLang="en-US" sz="3600" b="1" dirty="0">
                <a:solidFill>
                  <a:srgbClr val="0070C0"/>
                </a:solidFill>
                <a:latin typeface="Times New Roman" panose="02020603050405020304" pitchFamily="18" charset="0"/>
                <a:ea typeface="SimSun" panose="02010600030101010101" pitchFamily="2" charset="-122"/>
              </a:rPr>
              <a:t>各 （ 或 作 全 ） 房 靠 他 联 络 得 合 式 ， 渐 渐 成 为 主 的 圣 殿 。</a:t>
            </a:r>
            <a:r>
              <a:rPr lang="en-US" altLang="zh-CN" sz="3600" b="1" dirty="0">
                <a:solidFill>
                  <a:srgbClr val="0070C0"/>
                </a:solidFill>
                <a:latin typeface="Times New Roman" panose="02020603050405020304" pitchFamily="18" charset="0"/>
                <a:ea typeface="SimSun" panose="02010600030101010101" pitchFamily="2" charset="-122"/>
              </a:rPr>
              <a:t>In whom all the building, rightly joined together, comes to be a holy house of God in the Lord;</a:t>
            </a:r>
          </a:p>
        </p:txBody>
      </p:sp>
    </p:spTree>
    <p:extLst>
      <p:ext uri="{BB962C8B-B14F-4D97-AF65-F5344CB8AC3E}">
        <p14:creationId xmlns:p14="http://schemas.microsoft.com/office/powerpoint/2010/main" val="3487190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675E846-3588-D437-1722-7AD3C5D00C4C}"/>
              </a:ext>
            </a:extLst>
          </p:cNvPr>
          <p:cNvGraphicFramePr>
            <a:graphicFrameLocks noGrp="1"/>
          </p:cNvGraphicFramePr>
          <p:nvPr>
            <p:ph idx="1"/>
            <p:extLst>
              <p:ext uri="{D42A27DB-BD31-4B8C-83A1-F6EECF244321}">
                <p14:modId xmlns:p14="http://schemas.microsoft.com/office/powerpoint/2010/main" val="1229781221"/>
              </p:ext>
            </p:extLst>
          </p:nvPr>
        </p:nvGraphicFramePr>
        <p:xfrm>
          <a:off x="0" y="-145473"/>
          <a:ext cx="12192001" cy="7464978"/>
        </p:xfrm>
        <a:graphic>
          <a:graphicData uri="http://schemas.openxmlformats.org/drawingml/2006/table">
            <a:tbl>
              <a:tblPr firstRow="1" firstCol="1" bandRow="1">
                <a:tableStyleId>{5C22544A-7EE6-4342-B048-85BDC9FD1C3A}</a:tableStyleId>
              </a:tblPr>
              <a:tblGrid>
                <a:gridCol w="741218">
                  <a:extLst>
                    <a:ext uri="{9D8B030D-6E8A-4147-A177-3AD203B41FA5}">
                      <a16:colId xmlns:a16="http://schemas.microsoft.com/office/drawing/2014/main" val="2059457176"/>
                    </a:ext>
                  </a:extLst>
                </a:gridCol>
                <a:gridCol w="900546">
                  <a:extLst>
                    <a:ext uri="{9D8B030D-6E8A-4147-A177-3AD203B41FA5}">
                      <a16:colId xmlns:a16="http://schemas.microsoft.com/office/drawing/2014/main" val="513888737"/>
                    </a:ext>
                  </a:extLst>
                </a:gridCol>
                <a:gridCol w="9544456">
                  <a:extLst>
                    <a:ext uri="{9D8B030D-6E8A-4147-A177-3AD203B41FA5}">
                      <a16:colId xmlns:a16="http://schemas.microsoft.com/office/drawing/2014/main" val="1516774839"/>
                    </a:ext>
                  </a:extLst>
                </a:gridCol>
                <a:gridCol w="1005781">
                  <a:extLst>
                    <a:ext uri="{9D8B030D-6E8A-4147-A177-3AD203B41FA5}">
                      <a16:colId xmlns:a16="http://schemas.microsoft.com/office/drawing/2014/main" val="3897206187"/>
                    </a:ext>
                  </a:extLst>
                </a:gridCol>
              </a:tblGrid>
              <a:tr h="207983">
                <a:tc>
                  <a:txBody>
                    <a:bodyPr/>
                    <a:lstStyle/>
                    <a:p>
                      <a:pPr marL="0" marR="0" algn="ctr">
                        <a:lnSpc>
                          <a:spcPct val="107000"/>
                        </a:lnSpc>
                        <a:spcBef>
                          <a:spcPts val="0"/>
                        </a:spcBef>
                        <a:spcAft>
                          <a:spcPts val="0"/>
                        </a:spcAft>
                      </a:pPr>
                      <a:r>
                        <a:rPr lang="zh-CN" sz="1200">
                          <a:effectLst/>
                        </a:rPr>
                        <a:t>教会</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zh-CN" sz="1200" dirty="0">
                          <a:effectLst/>
                        </a:rPr>
                        <a:t>称赞</a:t>
                      </a:r>
                      <a:endParaRPr lang="en-US" sz="1100" dirty="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zh-CN" sz="1200">
                          <a:effectLst/>
                        </a:rPr>
                        <a:t>问题</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zh-CN" sz="1200" dirty="0">
                          <a:effectLst/>
                        </a:rPr>
                        <a:t>警告</a:t>
                      </a:r>
                      <a:r>
                        <a:rPr lang="en-US" sz="1200" dirty="0">
                          <a:effectLst/>
                        </a:rPr>
                        <a:t>/</a:t>
                      </a:r>
                      <a:r>
                        <a:rPr lang="zh-CN" sz="1200" dirty="0">
                          <a:effectLst/>
                        </a:rPr>
                        <a:t>挑战</a:t>
                      </a:r>
                      <a:endParaRPr lang="en-US" sz="1100" dirty="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extLst>
                  <a:ext uri="{0D108BD9-81ED-4DB2-BD59-A6C34878D82A}">
                    <a16:rowId xmlns:a16="http://schemas.microsoft.com/office/drawing/2014/main" val="1080390305"/>
                  </a:ext>
                </a:extLst>
              </a:tr>
              <a:tr h="1176947">
                <a:tc>
                  <a:txBody>
                    <a:bodyPr/>
                    <a:lstStyle/>
                    <a:p>
                      <a:pPr marL="0" marR="0">
                        <a:lnSpc>
                          <a:spcPct val="107000"/>
                        </a:lnSpc>
                        <a:spcBef>
                          <a:spcPts val="0"/>
                        </a:spcBef>
                        <a:spcAft>
                          <a:spcPts val="0"/>
                        </a:spcAft>
                      </a:pPr>
                      <a:r>
                        <a:rPr lang="zh-CN" sz="1200">
                          <a:effectLst/>
                        </a:rPr>
                        <a:t>以弗所教会</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zh-CN" sz="1200" dirty="0">
                          <a:effectLst/>
                        </a:rPr>
                        <a:t>勤奋工作、忍耐、拒绝假使徒。</a:t>
                      </a:r>
                      <a:endParaRPr lang="en-US" sz="1100" dirty="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zh-CN" sz="3600" b="1" dirty="0">
                          <a:effectLst/>
                        </a:rPr>
                        <a:t>离弃了起初的爱心（对基督的早期热情和奉献）。</a:t>
                      </a:r>
                      <a:endParaRPr lang="en-US" sz="36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zh-CN" sz="1200">
                          <a:effectLst/>
                        </a:rPr>
                        <a:t>如果不悔改，灯台（教会）将被挪去。</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extLst>
                  <a:ext uri="{0D108BD9-81ED-4DB2-BD59-A6C34878D82A}">
                    <a16:rowId xmlns:a16="http://schemas.microsoft.com/office/drawing/2014/main" val="1775243723"/>
                  </a:ext>
                </a:extLst>
              </a:tr>
              <a:tr h="602325">
                <a:tc>
                  <a:txBody>
                    <a:bodyPr/>
                    <a:lstStyle/>
                    <a:p>
                      <a:pPr marL="0" marR="0">
                        <a:lnSpc>
                          <a:spcPct val="107000"/>
                        </a:lnSpc>
                        <a:spcBef>
                          <a:spcPts val="0"/>
                        </a:spcBef>
                        <a:spcAft>
                          <a:spcPts val="0"/>
                        </a:spcAft>
                      </a:pPr>
                      <a:r>
                        <a:rPr lang="zh-CN" sz="1200">
                          <a:effectLst/>
                        </a:rPr>
                        <a:t>士每拿教会</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zh-CN" sz="1200" dirty="0">
                          <a:effectLst/>
                        </a:rPr>
                        <a:t>在逼迫和贫穷中持守信仰。</a:t>
                      </a:r>
                      <a:endParaRPr lang="en-US" sz="1100" dirty="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zh-CN" sz="3600" b="1" dirty="0">
                          <a:effectLst/>
                        </a:rPr>
                        <a:t>没有具体的责备。</a:t>
                      </a:r>
                      <a:endParaRPr lang="en-US" sz="36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zh-CN" sz="1200">
                          <a:effectLst/>
                        </a:rPr>
                        <a:t>他们将面临苦难和监禁，必须忠心至死。</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extLst>
                  <a:ext uri="{0D108BD9-81ED-4DB2-BD59-A6C34878D82A}">
                    <a16:rowId xmlns:a16="http://schemas.microsoft.com/office/drawing/2014/main" val="2174239592"/>
                  </a:ext>
                </a:extLst>
              </a:tr>
              <a:tr h="1176947">
                <a:tc>
                  <a:txBody>
                    <a:bodyPr/>
                    <a:lstStyle/>
                    <a:p>
                      <a:pPr marL="0" marR="0">
                        <a:lnSpc>
                          <a:spcPct val="107000"/>
                        </a:lnSpc>
                        <a:spcBef>
                          <a:spcPts val="0"/>
                        </a:spcBef>
                        <a:spcAft>
                          <a:spcPts val="0"/>
                        </a:spcAft>
                      </a:pPr>
                      <a:r>
                        <a:rPr lang="zh-CN" sz="1200">
                          <a:effectLst/>
                        </a:rPr>
                        <a:t>别迦摩教会</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zh-CN" sz="1200" dirty="0">
                          <a:effectLst/>
                        </a:rPr>
                        <a:t>在撒但宝座所在之处仍持守基督的名。</a:t>
                      </a:r>
                      <a:endParaRPr lang="en-US" sz="1100" dirty="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zh-CN" sz="3600" b="1" dirty="0">
                          <a:effectLst/>
                        </a:rPr>
                        <a:t>容忍了巴兰的假教义（偶像崇拜和淫乱）和尼哥拉一党的教导。</a:t>
                      </a:r>
                      <a:endParaRPr lang="en-US" sz="36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zh-CN" sz="1200">
                          <a:effectLst/>
                        </a:rPr>
                        <a:t>如果不悔改，基督将用口中的剑与他们争战。</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extLst>
                  <a:ext uri="{0D108BD9-81ED-4DB2-BD59-A6C34878D82A}">
                    <a16:rowId xmlns:a16="http://schemas.microsoft.com/office/drawing/2014/main" val="2622195217"/>
                  </a:ext>
                </a:extLst>
              </a:tr>
              <a:tr h="1176947">
                <a:tc>
                  <a:txBody>
                    <a:bodyPr/>
                    <a:lstStyle/>
                    <a:p>
                      <a:pPr marL="0" marR="0">
                        <a:lnSpc>
                          <a:spcPct val="107000"/>
                        </a:lnSpc>
                        <a:spcBef>
                          <a:spcPts val="0"/>
                        </a:spcBef>
                        <a:spcAft>
                          <a:spcPts val="0"/>
                        </a:spcAft>
                      </a:pPr>
                      <a:r>
                        <a:rPr lang="zh-CN" sz="1200">
                          <a:effectLst/>
                        </a:rPr>
                        <a:t>推雅推喇教会</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zh-CN" sz="1200" dirty="0">
                          <a:effectLst/>
                        </a:rPr>
                        <a:t>爱心、信心、服侍和忍耐，后来的行为比起初更多。</a:t>
                      </a:r>
                      <a:endParaRPr lang="en-US" sz="1100" dirty="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zh-CN" sz="3600" b="1" dirty="0">
                          <a:effectLst/>
                        </a:rPr>
                        <a:t>容忍了假先知耶洗别（引诱人行淫乱，吃祭偶像之物）。</a:t>
                      </a:r>
                      <a:endParaRPr lang="en-US" sz="36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zh-CN" sz="1200">
                          <a:effectLst/>
                        </a:rPr>
                        <a:t>如果不悔改，耶洗别和她的追随者将面临严厉的审判。</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extLst>
                  <a:ext uri="{0D108BD9-81ED-4DB2-BD59-A6C34878D82A}">
                    <a16:rowId xmlns:a16="http://schemas.microsoft.com/office/drawing/2014/main" val="4076586417"/>
                  </a:ext>
                </a:extLst>
              </a:tr>
              <a:tr h="950216">
                <a:tc>
                  <a:txBody>
                    <a:bodyPr/>
                    <a:lstStyle/>
                    <a:p>
                      <a:pPr marL="0" marR="0">
                        <a:lnSpc>
                          <a:spcPct val="107000"/>
                        </a:lnSpc>
                        <a:spcBef>
                          <a:spcPts val="0"/>
                        </a:spcBef>
                        <a:spcAft>
                          <a:spcPts val="0"/>
                        </a:spcAft>
                      </a:pPr>
                      <a:r>
                        <a:rPr lang="zh-CN" sz="1200">
                          <a:effectLst/>
                        </a:rPr>
                        <a:t>撒狄教会</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zh-CN" sz="1200" dirty="0">
                          <a:effectLst/>
                        </a:rPr>
                        <a:t>有少数人保持纯洁（没有玷污自己的衣服）。</a:t>
                      </a:r>
                      <a:endParaRPr lang="en-US" sz="1100" dirty="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zh-CN" sz="3600" b="1" dirty="0">
                          <a:effectLst/>
                        </a:rPr>
                        <a:t>教会虽有活着的名声，实际上却是死的。</a:t>
                      </a:r>
                      <a:endParaRPr lang="en-US" sz="36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zh-CN" sz="1200">
                          <a:effectLst/>
                        </a:rPr>
                        <a:t>要警醒，坚固剩下的，若不悔改，基督将像贼一样临到。</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extLst>
                  <a:ext uri="{0D108BD9-81ED-4DB2-BD59-A6C34878D82A}">
                    <a16:rowId xmlns:a16="http://schemas.microsoft.com/office/drawing/2014/main" val="551706574"/>
                  </a:ext>
                </a:extLst>
              </a:tr>
              <a:tr h="996666">
                <a:tc>
                  <a:txBody>
                    <a:bodyPr/>
                    <a:lstStyle/>
                    <a:p>
                      <a:pPr marL="0" marR="0">
                        <a:lnSpc>
                          <a:spcPct val="107000"/>
                        </a:lnSpc>
                        <a:spcBef>
                          <a:spcPts val="0"/>
                        </a:spcBef>
                        <a:spcAft>
                          <a:spcPts val="0"/>
                        </a:spcAft>
                      </a:pPr>
                      <a:r>
                        <a:rPr lang="zh-CN" sz="1200">
                          <a:effectLst/>
                        </a:rPr>
                        <a:t>非拉铁非教会</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zh-CN" sz="1200" dirty="0">
                          <a:effectLst/>
                        </a:rPr>
                        <a:t>他们虽力量微小，但守住了基督的道，没有否认他的名。</a:t>
                      </a:r>
                      <a:endParaRPr lang="en-US" sz="1100" dirty="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zh-CN" sz="3600" b="1" dirty="0">
                          <a:effectLst/>
                        </a:rPr>
                        <a:t>没有具体的责备。</a:t>
                      </a:r>
                      <a:endParaRPr lang="en-US" sz="36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zh-CN" sz="1200">
                          <a:effectLst/>
                        </a:rPr>
                        <a:t>持守已有的，免得有人夺走他们的冠冕。</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extLst>
                  <a:ext uri="{0D108BD9-81ED-4DB2-BD59-A6C34878D82A}">
                    <a16:rowId xmlns:a16="http://schemas.microsoft.com/office/drawing/2014/main" val="1531542468"/>
                  </a:ext>
                </a:extLst>
              </a:tr>
              <a:tr h="1176947">
                <a:tc>
                  <a:txBody>
                    <a:bodyPr/>
                    <a:lstStyle/>
                    <a:p>
                      <a:pPr marL="0" marR="0">
                        <a:lnSpc>
                          <a:spcPct val="107000"/>
                        </a:lnSpc>
                        <a:spcBef>
                          <a:spcPts val="0"/>
                        </a:spcBef>
                        <a:spcAft>
                          <a:spcPts val="0"/>
                        </a:spcAft>
                      </a:pPr>
                      <a:r>
                        <a:rPr lang="zh-CN" sz="1200">
                          <a:effectLst/>
                        </a:rPr>
                        <a:t>老底嘉教会</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zh-CN" sz="1200" dirty="0">
                          <a:effectLst/>
                        </a:rPr>
                        <a:t>没有提到任何称赞。</a:t>
                      </a:r>
                      <a:endParaRPr lang="en-US" sz="1100" dirty="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zh-CN" sz="3600" b="1" dirty="0">
                          <a:effectLst/>
                        </a:rPr>
                        <a:t>不冷不热，自以为富足，实际上在灵性上是困苦、可怜、贫穷、瞎眼、赤身的。</a:t>
                      </a:r>
                      <a:endParaRPr lang="en-US" sz="36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zh-CN" sz="1200" dirty="0">
                          <a:effectLst/>
                        </a:rPr>
                        <a:t>如果不悔改，基督将把他们从口中吐出去；他们应寻求真正的灵性财富。</a:t>
                      </a:r>
                      <a:endParaRPr lang="en-US" sz="1100" dirty="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extLst>
                  <a:ext uri="{0D108BD9-81ED-4DB2-BD59-A6C34878D82A}">
                    <a16:rowId xmlns:a16="http://schemas.microsoft.com/office/drawing/2014/main" val="3202923882"/>
                  </a:ext>
                </a:extLst>
              </a:tr>
            </a:tbl>
          </a:graphicData>
        </a:graphic>
      </p:graphicFrame>
    </p:spTree>
    <p:extLst>
      <p:ext uri="{BB962C8B-B14F-4D97-AF65-F5344CB8AC3E}">
        <p14:creationId xmlns:p14="http://schemas.microsoft.com/office/powerpoint/2010/main" val="348323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9CFA039-2596-2CC8-B135-A452092F9C77}"/>
              </a:ext>
            </a:extLst>
          </p:cNvPr>
          <p:cNvGraphicFramePr>
            <a:graphicFrameLocks noGrp="1"/>
          </p:cNvGraphicFramePr>
          <p:nvPr>
            <p:ph idx="1"/>
            <p:extLst>
              <p:ext uri="{D42A27DB-BD31-4B8C-83A1-F6EECF244321}">
                <p14:modId xmlns:p14="http://schemas.microsoft.com/office/powerpoint/2010/main" val="3851269649"/>
              </p:ext>
            </p:extLst>
          </p:nvPr>
        </p:nvGraphicFramePr>
        <p:xfrm>
          <a:off x="83890" y="1"/>
          <a:ext cx="11269912" cy="6793016"/>
        </p:xfrm>
        <a:graphic>
          <a:graphicData uri="http://schemas.openxmlformats.org/drawingml/2006/table">
            <a:tbl>
              <a:tblPr firstRow="1" firstCol="1" bandRow="1">
                <a:tableStyleId>{5C22544A-7EE6-4342-B048-85BDC9FD1C3A}</a:tableStyleId>
              </a:tblPr>
              <a:tblGrid>
                <a:gridCol w="809728">
                  <a:extLst>
                    <a:ext uri="{9D8B030D-6E8A-4147-A177-3AD203B41FA5}">
                      <a16:colId xmlns:a16="http://schemas.microsoft.com/office/drawing/2014/main" val="2785332865"/>
                    </a:ext>
                  </a:extLst>
                </a:gridCol>
                <a:gridCol w="1870364">
                  <a:extLst>
                    <a:ext uri="{9D8B030D-6E8A-4147-A177-3AD203B41FA5}">
                      <a16:colId xmlns:a16="http://schemas.microsoft.com/office/drawing/2014/main" val="1211306641"/>
                    </a:ext>
                  </a:extLst>
                </a:gridCol>
                <a:gridCol w="7273636">
                  <a:extLst>
                    <a:ext uri="{9D8B030D-6E8A-4147-A177-3AD203B41FA5}">
                      <a16:colId xmlns:a16="http://schemas.microsoft.com/office/drawing/2014/main" val="97671768"/>
                    </a:ext>
                  </a:extLst>
                </a:gridCol>
                <a:gridCol w="1316184">
                  <a:extLst>
                    <a:ext uri="{9D8B030D-6E8A-4147-A177-3AD203B41FA5}">
                      <a16:colId xmlns:a16="http://schemas.microsoft.com/office/drawing/2014/main" val="1607537417"/>
                    </a:ext>
                  </a:extLst>
                </a:gridCol>
              </a:tblGrid>
              <a:tr h="290944">
                <a:tc>
                  <a:txBody>
                    <a:bodyPr/>
                    <a:lstStyle/>
                    <a:p>
                      <a:pPr marL="0" marR="0" algn="ctr">
                        <a:lnSpc>
                          <a:spcPct val="107000"/>
                        </a:lnSpc>
                        <a:spcBef>
                          <a:spcPts val="0"/>
                        </a:spcBef>
                        <a:spcAft>
                          <a:spcPts val="0"/>
                        </a:spcAft>
                      </a:pPr>
                      <a:r>
                        <a:rPr lang="en-US" sz="1200">
                          <a:effectLst/>
                        </a:rPr>
                        <a:t>Church</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Commendation</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Problem</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200" dirty="0">
                          <a:effectLst/>
                        </a:rPr>
                        <a:t>Warning/Challenge</a:t>
                      </a:r>
                      <a:endParaRPr lang="en-US" sz="1100" dirty="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extLst>
                  <a:ext uri="{0D108BD9-81ED-4DB2-BD59-A6C34878D82A}">
                    <a16:rowId xmlns:a16="http://schemas.microsoft.com/office/drawing/2014/main" val="2618070591"/>
                  </a:ext>
                </a:extLst>
              </a:tr>
              <a:tr h="920160">
                <a:tc>
                  <a:txBody>
                    <a:bodyPr/>
                    <a:lstStyle/>
                    <a:p>
                      <a:pPr marL="0" marR="0">
                        <a:lnSpc>
                          <a:spcPct val="107000"/>
                        </a:lnSpc>
                        <a:spcBef>
                          <a:spcPts val="0"/>
                        </a:spcBef>
                        <a:spcAft>
                          <a:spcPts val="0"/>
                        </a:spcAft>
                      </a:pPr>
                      <a:r>
                        <a:rPr lang="en-US" sz="1200">
                          <a:effectLst/>
                        </a:rPr>
                        <a:t>Ephesus</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Hard work, perseverance, rejection of false apostles.</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2800" b="1" dirty="0">
                          <a:effectLst/>
                        </a:rPr>
                        <a:t>Forsaken their first love (early passion and devotion to Christ).</a:t>
                      </a:r>
                      <a:endParaRPr lang="en-US" sz="28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Repent or their lampstand (church) will be removed.</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extLst>
                  <a:ext uri="{0D108BD9-81ED-4DB2-BD59-A6C34878D82A}">
                    <a16:rowId xmlns:a16="http://schemas.microsoft.com/office/drawing/2014/main" val="883063027"/>
                  </a:ext>
                </a:extLst>
              </a:tr>
              <a:tr h="997881">
                <a:tc>
                  <a:txBody>
                    <a:bodyPr/>
                    <a:lstStyle/>
                    <a:p>
                      <a:pPr marL="0" marR="0">
                        <a:lnSpc>
                          <a:spcPct val="107000"/>
                        </a:lnSpc>
                        <a:spcBef>
                          <a:spcPts val="0"/>
                        </a:spcBef>
                        <a:spcAft>
                          <a:spcPts val="0"/>
                        </a:spcAft>
                      </a:pPr>
                      <a:r>
                        <a:rPr lang="en-US" sz="1200">
                          <a:effectLst/>
                        </a:rPr>
                        <a:t>Smyrna</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Endurance under persecution and poverty.</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2800" b="1" dirty="0">
                          <a:effectLst/>
                        </a:rPr>
                        <a:t>No specific rebuke.</a:t>
                      </a:r>
                      <a:endParaRPr lang="en-US" sz="28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Suffering and imprisonment are coming; remain faithful even to death.</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extLst>
                  <a:ext uri="{0D108BD9-81ED-4DB2-BD59-A6C34878D82A}">
                    <a16:rowId xmlns:a16="http://schemas.microsoft.com/office/drawing/2014/main" val="2360992001"/>
                  </a:ext>
                </a:extLst>
              </a:tr>
              <a:tr h="920160">
                <a:tc>
                  <a:txBody>
                    <a:bodyPr/>
                    <a:lstStyle/>
                    <a:p>
                      <a:pPr marL="0" marR="0">
                        <a:lnSpc>
                          <a:spcPct val="107000"/>
                        </a:lnSpc>
                        <a:spcBef>
                          <a:spcPts val="0"/>
                        </a:spcBef>
                        <a:spcAft>
                          <a:spcPts val="0"/>
                        </a:spcAft>
                      </a:pPr>
                      <a:r>
                        <a:rPr lang="en-US" sz="1200">
                          <a:effectLst/>
                        </a:rPr>
                        <a:t>Pergamum</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Remained true to Christ despite being in a city where Satan's throne is located.</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2800" b="1" dirty="0">
                          <a:effectLst/>
                        </a:rPr>
                        <a:t>Tolerated false teachings of Balaam (idol worship, immorality) and Nicolaitans.</a:t>
                      </a:r>
                      <a:endParaRPr lang="en-US" sz="28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Repent or Christ will fight against them with the sword of His mouth.</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extLst>
                  <a:ext uri="{0D108BD9-81ED-4DB2-BD59-A6C34878D82A}">
                    <a16:rowId xmlns:a16="http://schemas.microsoft.com/office/drawing/2014/main" val="3459767674"/>
                  </a:ext>
                </a:extLst>
              </a:tr>
              <a:tr h="920160">
                <a:tc>
                  <a:txBody>
                    <a:bodyPr/>
                    <a:lstStyle/>
                    <a:p>
                      <a:pPr marL="0" marR="0">
                        <a:lnSpc>
                          <a:spcPct val="107000"/>
                        </a:lnSpc>
                        <a:spcBef>
                          <a:spcPts val="0"/>
                        </a:spcBef>
                        <a:spcAft>
                          <a:spcPts val="0"/>
                        </a:spcAft>
                      </a:pPr>
                      <a:r>
                        <a:rPr lang="en-US" sz="1200">
                          <a:effectLst/>
                        </a:rPr>
                        <a:t>Thyatira</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Love, faith, service, perseverance, with later deeds greater than the first.</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2800" b="1" dirty="0">
                          <a:effectLst/>
                        </a:rPr>
                        <a:t>Tolerated false prophetess Jezebel (led people into sexual immorality, idolatry).</a:t>
                      </a:r>
                      <a:endParaRPr lang="en-US" sz="28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Repent or face severe judgment on Jezebel and her followers.</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extLst>
                  <a:ext uri="{0D108BD9-81ED-4DB2-BD59-A6C34878D82A}">
                    <a16:rowId xmlns:a16="http://schemas.microsoft.com/office/drawing/2014/main" val="3411123209"/>
                  </a:ext>
                </a:extLst>
              </a:tr>
              <a:tr h="920160">
                <a:tc>
                  <a:txBody>
                    <a:bodyPr/>
                    <a:lstStyle/>
                    <a:p>
                      <a:pPr marL="0" marR="0">
                        <a:lnSpc>
                          <a:spcPct val="107000"/>
                        </a:lnSpc>
                        <a:spcBef>
                          <a:spcPts val="0"/>
                        </a:spcBef>
                        <a:spcAft>
                          <a:spcPts val="0"/>
                        </a:spcAft>
                      </a:pPr>
                      <a:r>
                        <a:rPr lang="en-US" sz="1200">
                          <a:effectLst/>
                        </a:rPr>
                        <a:t>Sardis</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A few individuals have remained pure (not soiled their clothes).</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2800" b="1" dirty="0">
                          <a:effectLst/>
                        </a:rPr>
                        <a:t>Spiritually dead despite having a reputation of being alive.</a:t>
                      </a:r>
                      <a:endParaRPr lang="en-US" sz="28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Wake up, strengthen what remains, or Christ will come like a thief.</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extLst>
                  <a:ext uri="{0D108BD9-81ED-4DB2-BD59-A6C34878D82A}">
                    <a16:rowId xmlns:a16="http://schemas.microsoft.com/office/drawing/2014/main" val="3090135323"/>
                  </a:ext>
                </a:extLst>
              </a:tr>
              <a:tr h="903391">
                <a:tc>
                  <a:txBody>
                    <a:bodyPr/>
                    <a:lstStyle/>
                    <a:p>
                      <a:pPr marL="0" marR="0">
                        <a:lnSpc>
                          <a:spcPct val="107000"/>
                        </a:lnSpc>
                        <a:spcBef>
                          <a:spcPts val="0"/>
                        </a:spcBef>
                        <a:spcAft>
                          <a:spcPts val="0"/>
                        </a:spcAft>
                      </a:pPr>
                      <a:r>
                        <a:rPr lang="en-US" sz="1200">
                          <a:effectLst/>
                        </a:rPr>
                        <a:t>Philadelphia</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Kept Christ's word and did not deny His name, despite having little strength.</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2800" b="1" dirty="0">
                          <a:effectLst/>
                        </a:rPr>
                        <a:t>No specific rebuke.</a:t>
                      </a:r>
                      <a:endParaRPr lang="en-US" sz="28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Hold on to what they have, so no one takes their crown.</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extLst>
                  <a:ext uri="{0D108BD9-81ED-4DB2-BD59-A6C34878D82A}">
                    <a16:rowId xmlns:a16="http://schemas.microsoft.com/office/drawing/2014/main" val="533981996"/>
                  </a:ext>
                </a:extLst>
              </a:tr>
              <a:tr h="920160">
                <a:tc>
                  <a:txBody>
                    <a:bodyPr/>
                    <a:lstStyle/>
                    <a:p>
                      <a:pPr marL="0" marR="0">
                        <a:lnSpc>
                          <a:spcPct val="107000"/>
                        </a:lnSpc>
                        <a:spcBef>
                          <a:spcPts val="0"/>
                        </a:spcBef>
                        <a:spcAft>
                          <a:spcPts val="0"/>
                        </a:spcAft>
                      </a:pPr>
                      <a:r>
                        <a:rPr lang="en-US" sz="1200">
                          <a:effectLst/>
                        </a:rPr>
                        <a:t>Laodicea</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None mentioned.</a:t>
                      </a:r>
                      <a:endParaRPr lang="en-US" sz="110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2800" b="1" dirty="0">
                          <a:effectLst/>
                        </a:rPr>
                        <a:t>Lukewarm (neither hot nor cold), self-sufficient, spiritually wretched, poor.</a:t>
                      </a:r>
                      <a:endParaRPr lang="en-US" sz="28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dirty="0">
                          <a:effectLst/>
                        </a:rPr>
                        <a:t>Repent or Christ will spit them out of His mouth; seek spiritual riches.</a:t>
                      </a:r>
                      <a:endParaRPr lang="en-US" sz="1100" dirty="0">
                        <a:effectLst/>
                        <a:latin typeface="Calibri" panose="020F0502020204030204" pitchFamily="34" charset="0"/>
                        <a:ea typeface="PMingLiU" panose="02020500000000000000" pitchFamily="18" charset="-120"/>
                        <a:cs typeface="Times New Roman" panose="02020603050405020304" pitchFamily="18" charset="0"/>
                      </a:endParaRPr>
                    </a:p>
                  </a:txBody>
                  <a:tcPr marL="9525" marR="9525" marT="9525" marB="9525" anchor="ctr"/>
                </a:tc>
                <a:extLst>
                  <a:ext uri="{0D108BD9-81ED-4DB2-BD59-A6C34878D82A}">
                    <a16:rowId xmlns:a16="http://schemas.microsoft.com/office/drawing/2014/main" val="3304374745"/>
                  </a:ext>
                </a:extLst>
              </a:tr>
            </a:tbl>
          </a:graphicData>
        </a:graphic>
      </p:graphicFrame>
    </p:spTree>
    <p:extLst>
      <p:ext uri="{BB962C8B-B14F-4D97-AF65-F5344CB8AC3E}">
        <p14:creationId xmlns:p14="http://schemas.microsoft.com/office/powerpoint/2010/main" val="1021949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4D8201-4D20-6626-E352-A35536F3FD97}"/>
              </a:ext>
            </a:extLst>
          </p:cNvPr>
          <p:cNvSpPr>
            <a:spLocks noGrp="1"/>
          </p:cNvSpPr>
          <p:nvPr>
            <p:ph sz="half" idx="1"/>
          </p:nvPr>
        </p:nvSpPr>
        <p:spPr>
          <a:xfrm>
            <a:off x="1" y="0"/>
            <a:ext cx="6019800" cy="6686025"/>
          </a:xfrm>
        </p:spPr>
        <p:txBody>
          <a:bodyPr>
            <a:normAutofit fontScale="77500" lnSpcReduction="20000"/>
          </a:bodyPr>
          <a:lstStyle/>
          <a:p>
            <a:pPr marL="0" indent="0">
              <a:buNone/>
            </a:pPr>
            <a:r>
              <a:rPr lang="zh-CN" altLang="en-US" sz="4200" b="1" dirty="0">
                <a:solidFill>
                  <a:srgbClr val="0070C0"/>
                </a:solidFill>
              </a:rPr>
              <a:t>问题的共同主题：</a:t>
            </a:r>
          </a:p>
          <a:p>
            <a:pPr marL="0" indent="0">
              <a:buNone/>
            </a:pPr>
            <a:r>
              <a:rPr lang="en-US" altLang="zh-CN" sz="4200" b="1" dirty="0">
                <a:solidFill>
                  <a:srgbClr val="0070C0"/>
                </a:solidFill>
              </a:rPr>
              <a:t>1 </a:t>
            </a:r>
            <a:r>
              <a:rPr lang="zh-CN" altLang="en-US" sz="4200" b="1" u="sng" dirty="0">
                <a:solidFill>
                  <a:srgbClr val="0070C0"/>
                </a:solidFill>
              </a:rPr>
              <a:t>与世界妥协</a:t>
            </a:r>
            <a:r>
              <a:rPr lang="zh-CN" altLang="en-US" sz="4200" b="1" dirty="0">
                <a:solidFill>
                  <a:srgbClr val="0070C0"/>
                </a:solidFill>
              </a:rPr>
              <a:t>：许多教会面临着将世俗的做法、假教义或不道德行为带入教会的危险。</a:t>
            </a:r>
            <a:endParaRPr lang="en-US" altLang="zh-CN" sz="4200" b="1" dirty="0">
              <a:solidFill>
                <a:srgbClr val="0070C0"/>
              </a:solidFill>
            </a:endParaRPr>
          </a:p>
          <a:p>
            <a:pPr marL="0" indent="0">
              <a:buNone/>
            </a:pPr>
            <a:endParaRPr lang="zh-CN" altLang="en-US" sz="4200" b="1" dirty="0">
              <a:solidFill>
                <a:srgbClr val="0070C0"/>
              </a:solidFill>
            </a:endParaRPr>
          </a:p>
          <a:p>
            <a:pPr marL="0" indent="0">
              <a:buNone/>
            </a:pPr>
            <a:r>
              <a:rPr lang="en-US" altLang="zh-CN" sz="4200" b="1" dirty="0">
                <a:solidFill>
                  <a:srgbClr val="0070C0"/>
                </a:solidFill>
              </a:rPr>
              <a:t>2 </a:t>
            </a:r>
            <a:r>
              <a:rPr lang="zh-CN" altLang="en-US" sz="4200" b="1" u="sng" dirty="0">
                <a:solidFill>
                  <a:srgbClr val="0070C0"/>
                </a:solidFill>
              </a:rPr>
              <a:t>灵性的冷淡</a:t>
            </a:r>
            <a:r>
              <a:rPr lang="zh-CN" altLang="en-US" sz="4200" b="1" dirty="0">
                <a:solidFill>
                  <a:srgbClr val="0070C0"/>
                </a:solidFill>
              </a:rPr>
              <a:t>：有些教会变得懈怠，失去了热忱、起初的爱心或真正的灵性生命力。</a:t>
            </a:r>
            <a:endParaRPr lang="en-US" altLang="zh-CN" sz="4200" b="1" dirty="0">
              <a:solidFill>
                <a:srgbClr val="0070C0"/>
              </a:solidFill>
            </a:endParaRPr>
          </a:p>
          <a:p>
            <a:pPr marL="0" indent="0">
              <a:buNone/>
            </a:pPr>
            <a:endParaRPr lang="zh-CN" altLang="en-US" sz="4200" b="1" dirty="0">
              <a:solidFill>
                <a:srgbClr val="0070C0"/>
              </a:solidFill>
            </a:endParaRPr>
          </a:p>
          <a:p>
            <a:pPr marL="0" indent="0">
              <a:buNone/>
            </a:pPr>
            <a:r>
              <a:rPr lang="en-US" altLang="zh-CN" sz="4200" b="1" dirty="0">
                <a:solidFill>
                  <a:srgbClr val="0070C0"/>
                </a:solidFill>
              </a:rPr>
              <a:t>3 </a:t>
            </a:r>
            <a:r>
              <a:rPr lang="zh-CN" altLang="en-US" sz="4200" b="1" u="sng" dirty="0">
                <a:solidFill>
                  <a:srgbClr val="0070C0"/>
                </a:solidFill>
              </a:rPr>
              <a:t>在试炼中的坚忍</a:t>
            </a:r>
            <a:r>
              <a:rPr lang="zh-CN" altLang="en-US" sz="4200" b="1" dirty="0">
                <a:solidFill>
                  <a:srgbClr val="0070C0"/>
                </a:solidFill>
              </a:rPr>
              <a:t>：所有教会都被呼召在外部压力如逼迫或内部腐化面前坚持信仰。</a:t>
            </a:r>
          </a:p>
          <a:p>
            <a:pPr marL="0" indent="0">
              <a:buNone/>
            </a:pPr>
            <a:r>
              <a:rPr lang="zh-CN" altLang="en-US" sz="4200" b="1" dirty="0">
                <a:solidFill>
                  <a:srgbClr val="0070C0"/>
                </a:solidFill>
              </a:rPr>
              <a:t>每个教会都被要求悔改，并回归对基督的全心奉献，凡得胜者将得到应许的奖赏。</a:t>
            </a:r>
          </a:p>
          <a:p>
            <a:endParaRPr lang="en-US" dirty="0"/>
          </a:p>
        </p:txBody>
      </p:sp>
      <p:sp>
        <p:nvSpPr>
          <p:cNvPr id="5" name="Content Placeholder 4">
            <a:extLst>
              <a:ext uri="{FF2B5EF4-FFF2-40B4-BE49-F238E27FC236}">
                <a16:creationId xmlns:a16="http://schemas.microsoft.com/office/drawing/2014/main" id="{37C150F7-BD1F-EA6F-B3B0-F9F093E95257}"/>
              </a:ext>
            </a:extLst>
          </p:cNvPr>
          <p:cNvSpPr>
            <a:spLocks noGrp="1"/>
          </p:cNvSpPr>
          <p:nvPr>
            <p:ph sz="half" idx="2"/>
          </p:nvPr>
        </p:nvSpPr>
        <p:spPr>
          <a:xfrm>
            <a:off x="6172200" y="0"/>
            <a:ext cx="6019799" cy="6858000"/>
          </a:xfrm>
        </p:spPr>
        <p:txBody>
          <a:bodyPr>
            <a:normAutofit fontScale="77500" lnSpcReduction="20000"/>
          </a:bodyPr>
          <a:lstStyle/>
          <a:p>
            <a:pPr marL="0" indent="0" algn="just">
              <a:buNone/>
            </a:pPr>
            <a:r>
              <a:rPr lang="en-US" sz="3800" b="1" dirty="0">
                <a:solidFill>
                  <a:srgbClr val="0070C0"/>
                </a:solidFill>
                <a:latin typeface="Times New Roman" panose="02020603050405020304" pitchFamily="18" charset="0"/>
                <a:cs typeface="Times New Roman" panose="02020603050405020304" pitchFamily="18" charset="0"/>
              </a:rPr>
              <a:t>Common Themes in the Problems:</a:t>
            </a:r>
          </a:p>
          <a:p>
            <a:pPr marL="0" indent="0" algn="just">
              <a:buNone/>
            </a:pPr>
            <a:r>
              <a:rPr lang="en-US" sz="3800" b="1" dirty="0">
                <a:solidFill>
                  <a:srgbClr val="0070C0"/>
                </a:solidFill>
                <a:latin typeface="Times New Roman" panose="02020603050405020304" pitchFamily="18" charset="0"/>
                <a:cs typeface="Times New Roman" panose="02020603050405020304" pitchFamily="18" charset="0"/>
              </a:rPr>
              <a:t>1 Compromise with the World: Several churches faced the danger of allowing worldly practices, false teachings, or immorality into their midst.</a:t>
            </a:r>
          </a:p>
          <a:p>
            <a:pPr marL="0" indent="0" algn="just">
              <a:buNone/>
            </a:pPr>
            <a:r>
              <a:rPr lang="en-US" sz="3800" b="1" dirty="0">
                <a:solidFill>
                  <a:srgbClr val="0070C0"/>
                </a:solidFill>
                <a:latin typeface="Times New Roman" panose="02020603050405020304" pitchFamily="18" charset="0"/>
                <a:cs typeface="Times New Roman" panose="02020603050405020304" pitchFamily="18" charset="0"/>
              </a:rPr>
              <a:t>2 Spiritual Apathy: Some churches had become complacent, losing their zeal, first love, or true spiritual vitality.</a:t>
            </a:r>
          </a:p>
          <a:p>
            <a:pPr marL="0" indent="0" algn="just">
              <a:buNone/>
            </a:pPr>
            <a:r>
              <a:rPr lang="en-US" sz="3800" b="1" dirty="0">
                <a:solidFill>
                  <a:srgbClr val="0070C0"/>
                </a:solidFill>
                <a:latin typeface="Times New Roman" panose="02020603050405020304" pitchFamily="18" charset="0"/>
                <a:cs typeface="Times New Roman" panose="02020603050405020304" pitchFamily="18" charset="0"/>
              </a:rPr>
              <a:t>3 Perseverance in Trials: All churches were called to remain faithful, especially in the face of external pressures like persecution or internal decay.</a:t>
            </a:r>
          </a:p>
          <a:p>
            <a:pPr marL="0" indent="0" algn="just">
              <a:buNone/>
            </a:pPr>
            <a:r>
              <a:rPr lang="en-US" sz="3800" b="1" dirty="0">
                <a:solidFill>
                  <a:srgbClr val="0070C0"/>
                </a:solidFill>
                <a:latin typeface="Times New Roman" panose="02020603050405020304" pitchFamily="18" charset="0"/>
                <a:cs typeface="Times New Roman" panose="02020603050405020304" pitchFamily="18" charset="0"/>
              </a:rPr>
              <a:t>Each church was urged to repent and return to full devotion to Christ, with promises of reward for those who overcome.</a:t>
            </a:r>
          </a:p>
          <a:p>
            <a:endParaRPr lang="en-US" dirty="0"/>
          </a:p>
        </p:txBody>
      </p:sp>
    </p:spTree>
    <p:extLst>
      <p:ext uri="{BB962C8B-B14F-4D97-AF65-F5344CB8AC3E}">
        <p14:creationId xmlns:p14="http://schemas.microsoft.com/office/powerpoint/2010/main" val="435300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8EA1B8-C69E-2AEA-6FC7-CBE941E0A4A0}"/>
              </a:ext>
            </a:extLst>
          </p:cNvPr>
          <p:cNvSpPr>
            <a:spLocks noGrp="1"/>
          </p:cNvSpPr>
          <p:nvPr>
            <p:ph idx="1"/>
          </p:nvPr>
        </p:nvSpPr>
        <p:spPr>
          <a:xfrm>
            <a:off x="117764" y="0"/>
            <a:ext cx="11963400" cy="6712527"/>
          </a:xfrm>
        </p:spPr>
        <p:txBody>
          <a:bodyPr>
            <a:noAutofit/>
          </a:bodyPr>
          <a:lstStyle/>
          <a:p>
            <a:r>
              <a:rPr lang="en-US" altLang="zh-CN" sz="3600" b="1" dirty="0">
                <a:solidFill>
                  <a:srgbClr val="0070C0"/>
                </a:solidFill>
                <a:latin typeface="Times New Roman" panose="02020603050405020304" pitchFamily="18" charset="0"/>
                <a:ea typeface="SimSun" panose="02010600030101010101" pitchFamily="2" charset="-122"/>
              </a:rPr>
              <a:t>6:67	</a:t>
            </a:r>
            <a:r>
              <a:rPr lang="zh-CN" altLang="en-US" sz="3600" b="1" dirty="0">
                <a:solidFill>
                  <a:srgbClr val="0070C0"/>
                </a:solidFill>
                <a:latin typeface="Times New Roman" panose="02020603050405020304" pitchFamily="18" charset="0"/>
                <a:ea typeface="SimSun" panose="02010600030101010101" pitchFamily="2" charset="-122"/>
              </a:rPr>
              <a:t>耶 稣 就 对 那 十 二 个 门 徒 说 </a:t>
            </a:r>
            <a:r>
              <a:rPr lang="zh-CN" altLang="en-US" sz="3600" b="1" dirty="0">
                <a:solidFill>
                  <a:srgbClr val="FF0000"/>
                </a:solidFill>
                <a:latin typeface="Times New Roman" panose="02020603050405020304" pitchFamily="18" charset="0"/>
                <a:ea typeface="SimSun" panose="02010600030101010101" pitchFamily="2" charset="-122"/>
              </a:rPr>
              <a:t>， 你 们 也 要 去 吗 ？</a:t>
            </a:r>
          </a:p>
          <a:p>
            <a:r>
              <a:rPr lang="zh-CN" altLang="en-US" sz="3600" b="1" dirty="0">
                <a:solidFill>
                  <a:srgbClr val="0070C0"/>
                </a:solidFill>
                <a:latin typeface="Times New Roman" panose="02020603050405020304" pitchFamily="18" charset="0"/>
                <a:ea typeface="SimSun" panose="02010600030101010101" pitchFamily="2" charset="-122"/>
              </a:rPr>
              <a:t>   	</a:t>
            </a:r>
            <a:r>
              <a:rPr lang="en-US" altLang="zh-CN" sz="3600" b="1" dirty="0">
                <a:solidFill>
                  <a:srgbClr val="0070C0"/>
                </a:solidFill>
                <a:latin typeface="Times New Roman" panose="02020603050405020304" pitchFamily="18" charset="0"/>
                <a:ea typeface="SimSun" panose="02010600030101010101" pitchFamily="2" charset="-122"/>
              </a:rPr>
              <a:t>So Jesus said to the twelve, </a:t>
            </a:r>
            <a:r>
              <a:rPr lang="en-US" altLang="zh-CN" sz="3600" b="1" dirty="0">
                <a:solidFill>
                  <a:srgbClr val="FF0000"/>
                </a:solidFill>
                <a:latin typeface="Times New Roman" panose="02020603050405020304" pitchFamily="18" charset="0"/>
                <a:ea typeface="SimSun" panose="02010600030101010101" pitchFamily="2" charset="-122"/>
              </a:rPr>
              <a:t>Have you a desire to go away?</a:t>
            </a:r>
          </a:p>
          <a:p>
            <a:r>
              <a:rPr lang="en-US" altLang="zh-CN" sz="3600" b="1" dirty="0">
                <a:solidFill>
                  <a:srgbClr val="0070C0"/>
                </a:solidFill>
                <a:latin typeface="Times New Roman" panose="02020603050405020304" pitchFamily="18" charset="0"/>
                <a:ea typeface="SimSun" panose="02010600030101010101" pitchFamily="2" charset="-122"/>
              </a:rPr>
              <a:t>6:68	</a:t>
            </a:r>
            <a:r>
              <a:rPr lang="zh-CN" altLang="en-US" sz="3600" b="1" dirty="0">
                <a:solidFill>
                  <a:srgbClr val="0070C0"/>
                </a:solidFill>
                <a:latin typeface="Times New Roman" panose="02020603050405020304" pitchFamily="18" charset="0"/>
                <a:ea typeface="SimSun" panose="02010600030101010101" pitchFamily="2" charset="-122"/>
              </a:rPr>
              <a:t>西 门 彼 得 回 答 说 ， 主 阿 ， 你 有 永 生 之 道 ， 我 们 还 归 从 谁 呢 ？</a:t>
            </a:r>
          </a:p>
          <a:p>
            <a:r>
              <a:rPr lang="zh-CN" altLang="en-US" sz="3600" b="1" dirty="0">
                <a:solidFill>
                  <a:srgbClr val="0070C0"/>
                </a:solidFill>
                <a:latin typeface="Times New Roman" panose="02020603050405020304" pitchFamily="18" charset="0"/>
                <a:ea typeface="SimSun" panose="02010600030101010101" pitchFamily="2" charset="-122"/>
              </a:rPr>
              <a:t>   	</a:t>
            </a:r>
            <a:r>
              <a:rPr lang="en-US" altLang="zh-CN" sz="3600" b="1" dirty="0">
                <a:solidFill>
                  <a:srgbClr val="0070C0"/>
                </a:solidFill>
                <a:latin typeface="Times New Roman" panose="02020603050405020304" pitchFamily="18" charset="0"/>
                <a:ea typeface="SimSun" panose="02010600030101010101" pitchFamily="2" charset="-122"/>
              </a:rPr>
              <a:t>Then Simon Peter gave this answer: Lord, to whom are we to go? you have the words of eternal life;</a:t>
            </a:r>
          </a:p>
          <a:p>
            <a:r>
              <a:rPr lang="en-US" altLang="zh-TW" sz="3600" b="1" dirty="0">
                <a:solidFill>
                  <a:srgbClr val="0070C0"/>
                </a:solidFill>
                <a:latin typeface="Times New Roman" panose="02020603050405020304" pitchFamily="18" charset="0"/>
                <a:ea typeface="SimSun" panose="02010600030101010101" pitchFamily="2" charset="-122"/>
              </a:rPr>
              <a:t>6:69	</a:t>
            </a:r>
            <a:r>
              <a:rPr lang="zh-TW" altLang="en-US" sz="3600" b="1" dirty="0">
                <a:solidFill>
                  <a:srgbClr val="0070C0"/>
                </a:solidFill>
                <a:latin typeface="Times New Roman" panose="02020603050405020304" pitchFamily="18" charset="0"/>
                <a:ea typeface="SimSun" panose="02010600030101010101" pitchFamily="2" charset="-122"/>
              </a:rPr>
              <a:t>我 们 已 经 信 了 ， 又 知 道 你 是 神 的 圣 者 。</a:t>
            </a:r>
          </a:p>
          <a:p>
            <a:r>
              <a:rPr lang="zh-TW" altLang="en-US" sz="3600" b="1" dirty="0">
                <a:solidFill>
                  <a:srgbClr val="0070C0"/>
                </a:solidFill>
                <a:latin typeface="Times New Roman" panose="02020603050405020304" pitchFamily="18" charset="0"/>
                <a:ea typeface="SimSun" panose="02010600030101010101" pitchFamily="2" charset="-122"/>
              </a:rPr>
              <a:t>   	</a:t>
            </a:r>
            <a:r>
              <a:rPr lang="en-US" altLang="zh-CN" sz="3600" b="1" dirty="0">
                <a:solidFill>
                  <a:srgbClr val="0070C0"/>
                </a:solidFill>
                <a:latin typeface="Times New Roman" panose="02020603050405020304" pitchFamily="18" charset="0"/>
                <a:ea typeface="SimSun" panose="02010600030101010101" pitchFamily="2" charset="-122"/>
              </a:rPr>
              <a:t>And we have faith and are certain that you are the Holy One of God.</a:t>
            </a:r>
          </a:p>
        </p:txBody>
      </p:sp>
    </p:spTree>
    <p:extLst>
      <p:ext uri="{BB962C8B-B14F-4D97-AF65-F5344CB8AC3E}">
        <p14:creationId xmlns:p14="http://schemas.microsoft.com/office/powerpoint/2010/main" val="3100778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8EA1B8-C69E-2AEA-6FC7-CBE941E0A4A0}"/>
              </a:ext>
            </a:extLst>
          </p:cNvPr>
          <p:cNvSpPr>
            <a:spLocks noGrp="1"/>
          </p:cNvSpPr>
          <p:nvPr>
            <p:ph idx="1"/>
          </p:nvPr>
        </p:nvSpPr>
        <p:spPr>
          <a:xfrm>
            <a:off x="117764" y="124691"/>
            <a:ext cx="11963400" cy="6587836"/>
          </a:xfrm>
        </p:spPr>
        <p:txBody>
          <a:bodyPr>
            <a:noAutofit/>
          </a:bodyPr>
          <a:lstStyle/>
          <a:p>
            <a:r>
              <a:rPr lang="zh-CN" altLang="en-US" sz="3600" b="1" dirty="0">
                <a:solidFill>
                  <a:srgbClr val="0070C0"/>
                </a:solidFill>
                <a:latin typeface="Times New Roman" panose="02020603050405020304" pitchFamily="18" charset="0"/>
                <a:ea typeface="SimSun" panose="02010600030101010101" pitchFamily="2" charset="-122"/>
              </a:rPr>
              <a:t>约翰 </a:t>
            </a:r>
            <a:r>
              <a:rPr lang="en-US" altLang="zh-CN" sz="3600" b="1" dirty="0">
                <a:solidFill>
                  <a:srgbClr val="0070C0"/>
                </a:solidFill>
                <a:latin typeface="Times New Roman" panose="02020603050405020304" pitchFamily="18" charset="0"/>
                <a:ea typeface="SimSun" panose="02010600030101010101" pitchFamily="2" charset="-122"/>
              </a:rPr>
              <a:t>John 6:60	</a:t>
            </a:r>
            <a:r>
              <a:rPr lang="zh-CN" altLang="en-US" sz="3600" b="1" dirty="0">
                <a:solidFill>
                  <a:srgbClr val="0070C0"/>
                </a:solidFill>
                <a:latin typeface="Times New Roman" panose="02020603050405020304" pitchFamily="18" charset="0"/>
                <a:ea typeface="SimSun" panose="02010600030101010101" pitchFamily="2" charset="-122"/>
              </a:rPr>
              <a:t>他 的 门 徒 中 有 好 些 人 听 见 了 ， 就 说 ， 这 话 甚 难 ， 谁 能 听 呢 ？</a:t>
            </a:r>
          </a:p>
          <a:p>
            <a:r>
              <a:rPr lang="zh-CN" altLang="en-US" sz="3600" b="1" dirty="0">
                <a:solidFill>
                  <a:srgbClr val="0070C0"/>
                </a:solidFill>
                <a:latin typeface="Times New Roman" panose="02020603050405020304" pitchFamily="18" charset="0"/>
                <a:ea typeface="SimSun" panose="02010600030101010101" pitchFamily="2" charset="-122"/>
              </a:rPr>
              <a:t>   	</a:t>
            </a:r>
            <a:r>
              <a:rPr lang="en-US" altLang="zh-CN" sz="3600" b="1" dirty="0">
                <a:solidFill>
                  <a:srgbClr val="0070C0"/>
                </a:solidFill>
                <a:latin typeface="Times New Roman" panose="02020603050405020304" pitchFamily="18" charset="0"/>
                <a:ea typeface="SimSun" panose="02010600030101010101" pitchFamily="2" charset="-122"/>
              </a:rPr>
              <a:t>Then, hearing this, a number of his disciples said, This is a hard saying; who is able to take in such teaching?</a:t>
            </a:r>
          </a:p>
          <a:p>
            <a:r>
              <a:rPr lang="en-US" altLang="zh-CN" sz="3600" b="1" dirty="0">
                <a:solidFill>
                  <a:srgbClr val="0070C0"/>
                </a:solidFill>
                <a:latin typeface="Times New Roman" panose="02020603050405020304" pitchFamily="18" charset="0"/>
                <a:ea typeface="SimSun" panose="02010600030101010101" pitchFamily="2" charset="-122"/>
              </a:rPr>
              <a:t>6:61 </a:t>
            </a:r>
            <a:r>
              <a:rPr lang="zh-CN" altLang="en-US" sz="3600" b="1" dirty="0">
                <a:solidFill>
                  <a:srgbClr val="0070C0"/>
                </a:solidFill>
                <a:latin typeface="Times New Roman" panose="02020603050405020304" pitchFamily="18" charset="0"/>
                <a:ea typeface="SimSun" panose="02010600030101010101" pitchFamily="2" charset="-122"/>
              </a:rPr>
              <a:t>耶 稣 心 里 知 道 门 徒 为 这 话 议 论 ， 就 对 他 们 说 ， </a:t>
            </a:r>
            <a:r>
              <a:rPr lang="zh-CN" altLang="en-US" sz="3600" b="1" dirty="0">
                <a:solidFill>
                  <a:srgbClr val="FF0000"/>
                </a:solidFill>
                <a:latin typeface="Times New Roman" panose="02020603050405020304" pitchFamily="18" charset="0"/>
                <a:ea typeface="SimSun" panose="02010600030101010101" pitchFamily="2" charset="-122"/>
              </a:rPr>
              <a:t>这 话 是 叫 你 们 厌 弃 吗 ？ </a:t>
            </a:r>
            <a:r>
              <a:rPr lang="zh-CN" altLang="en-US" sz="3600" b="1" dirty="0">
                <a:solidFill>
                  <a:srgbClr val="0070C0"/>
                </a:solidFill>
                <a:latin typeface="Times New Roman" panose="02020603050405020304" pitchFamily="18" charset="0"/>
                <a:ea typeface="SimSun" panose="02010600030101010101" pitchFamily="2" charset="-122"/>
              </a:rPr>
              <a:t>（ 厌 弃 原 文 作 跌 倒 ）</a:t>
            </a:r>
          </a:p>
          <a:p>
            <a:r>
              <a:rPr lang="zh-CN" altLang="en-US" sz="3600" b="1" dirty="0">
                <a:solidFill>
                  <a:srgbClr val="0070C0"/>
                </a:solidFill>
                <a:latin typeface="Times New Roman" panose="02020603050405020304" pitchFamily="18" charset="0"/>
                <a:ea typeface="SimSun" panose="02010600030101010101" pitchFamily="2" charset="-122"/>
              </a:rPr>
              <a:t>   	</a:t>
            </a:r>
            <a:r>
              <a:rPr lang="en-US" altLang="zh-CN" sz="3600" b="1" dirty="0">
                <a:solidFill>
                  <a:srgbClr val="0070C0"/>
                </a:solidFill>
                <a:latin typeface="Times New Roman" panose="02020603050405020304" pitchFamily="18" charset="0"/>
                <a:ea typeface="SimSun" panose="02010600030101010101" pitchFamily="2" charset="-122"/>
              </a:rPr>
              <a:t>When Jesus became conscious that his disciples were protesting about what he said, he said to them, </a:t>
            </a:r>
            <a:r>
              <a:rPr lang="en-US" altLang="zh-CN" sz="3600" b="1" dirty="0">
                <a:solidFill>
                  <a:srgbClr val="FF0000"/>
                </a:solidFill>
                <a:latin typeface="Times New Roman" panose="02020603050405020304" pitchFamily="18" charset="0"/>
                <a:ea typeface="SimSun" panose="02010600030101010101" pitchFamily="2" charset="-122"/>
              </a:rPr>
              <a:t>Does this give you trouble?</a:t>
            </a:r>
          </a:p>
        </p:txBody>
      </p:sp>
    </p:spTree>
    <p:extLst>
      <p:ext uri="{BB962C8B-B14F-4D97-AF65-F5344CB8AC3E}">
        <p14:creationId xmlns:p14="http://schemas.microsoft.com/office/powerpoint/2010/main" val="1793629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8EA1B8-C69E-2AEA-6FC7-CBE941E0A4A0}"/>
              </a:ext>
            </a:extLst>
          </p:cNvPr>
          <p:cNvSpPr>
            <a:spLocks noGrp="1"/>
          </p:cNvSpPr>
          <p:nvPr>
            <p:ph idx="1"/>
          </p:nvPr>
        </p:nvSpPr>
        <p:spPr>
          <a:xfrm>
            <a:off x="117764" y="69273"/>
            <a:ext cx="11963400" cy="6643254"/>
          </a:xfrm>
        </p:spPr>
        <p:txBody>
          <a:bodyPr>
            <a:noAutofit/>
          </a:bodyPr>
          <a:lstStyle/>
          <a:p>
            <a:r>
              <a:rPr lang="en-US" altLang="zh-CN" sz="3600" b="1" dirty="0">
                <a:solidFill>
                  <a:srgbClr val="0070C0"/>
                </a:solidFill>
                <a:latin typeface="Times New Roman" panose="02020603050405020304" pitchFamily="18" charset="0"/>
                <a:ea typeface="SimSun" panose="02010600030101010101" pitchFamily="2" charset="-122"/>
              </a:rPr>
              <a:t>6:70	</a:t>
            </a:r>
            <a:r>
              <a:rPr lang="zh-CN" altLang="en-US" sz="3600" b="1" dirty="0">
                <a:solidFill>
                  <a:srgbClr val="0070C0"/>
                </a:solidFill>
                <a:latin typeface="Times New Roman" panose="02020603050405020304" pitchFamily="18" charset="0"/>
                <a:ea typeface="SimSun" panose="02010600030101010101" pitchFamily="2" charset="-122"/>
              </a:rPr>
              <a:t>耶 稣 说 ， </a:t>
            </a:r>
            <a:r>
              <a:rPr lang="zh-CN" altLang="en-US" sz="3600" b="1" dirty="0">
                <a:solidFill>
                  <a:srgbClr val="FF0000"/>
                </a:solidFill>
                <a:latin typeface="Times New Roman" panose="02020603050405020304" pitchFamily="18" charset="0"/>
                <a:ea typeface="SimSun" panose="02010600030101010101" pitchFamily="2" charset="-122"/>
              </a:rPr>
              <a:t>我 不 是 拣 选 了 你 们 十 二 个 门 徒 吗 ？ 但 你 们 中 间 有 一 个 是 魔 鬼 </a:t>
            </a:r>
            <a:r>
              <a:rPr lang="zh-CN" altLang="en-US" sz="3600" b="1" dirty="0">
                <a:solidFill>
                  <a:srgbClr val="0070C0"/>
                </a:solidFill>
                <a:latin typeface="Times New Roman" panose="02020603050405020304" pitchFamily="18" charset="0"/>
                <a:ea typeface="SimSun" panose="02010600030101010101" pitchFamily="2" charset="-122"/>
              </a:rPr>
              <a:t>。</a:t>
            </a:r>
          </a:p>
          <a:p>
            <a:r>
              <a:rPr lang="zh-CN" altLang="en-US" sz="3600" b="1" dirty="0">
                <a:solidFill>
                  <a:srgbClr val="0070C0"/>
                </a:solidFill>
                <a:latin typeface="Times New Roman" panose="02020603050405020304" pitchFamily="18" charset="0"/>
                <a:ea typeface="SimSun" panose="02010600030101010101" pitchFamily="2" charset="-122"/>
              </a:rPr>
              <a:t>   	</a:t>
            </a:r>
            <a:r>
              <a:rPr lang="en-US" altLang="zh-CN" sz="3600" b="1" dirty="0">
                <a:solidFill>
                  <a:srgbClr val="0070C0"/>
                </a:solidFill>
                <a:latin typeface="Times New Roman" panose="02020603050405020304" pitchFamily="18" charset="0"/>
                <a:ea typeface="SimSun" panose="02010600030101010101" pitchFamily="2" charset="-122"/>
              </a:rPr>
              <a:t>Then Jesus said, </a:t>
            </a:r>
            <a:r>
              <a:rPr lang="en-US" altLang="zh-CN" sz="3600" b="1" dirty="0">
                <a:solidFill>
                  <a:srgbClr val="FF0000"/>
                </a:solidFill>
                <a:latin typeface="Times New Roman" panose="02020603050405020304" pitchFamily="18" charset="0"/>
                <a:ea typeface="SimSun" panose="02010600030101010101" pitchFamily="2" charset="-122"/>
              </a:rPr>
              <a:t>Did I not make a selection of you, the twelve, and one of you is a son of the Evil One?</a:t>
            </a:r>
          </a:p>
          <a:p>
            <a:endParaRPr lang="en-US" altLang="zh-CN" sz="3600" b="1" dirty="0">
              <a:solidFill>
                <a:srgbClr val="FF0000"/>
              </a:solidFill>
              <a:latin typeface="Times New Roman" panose="02020603050405020304" pitchFamily="18" charset="0"/>
              <a:ea typeface="SimSun" panose="02010600030101010101" pitchFamily="2" charset="-122"/>
            </a:endParaRPr>
          </a:p>
          <a:p>
            <a:r>
              <a:rPr lang="en-US" altLang="zh-CN" sz="3600" b="1" dirty="0">
                <a:solidFill>
                  <a:srgbClr val="0070C0"/>
                </a:solidFill>
                <a:latin typeface="Times New Roman" panose="02020603050405020304" pitchFamily="18" charset="0"/>
                <a:ea typeface="SimSun" panose="02010600030101010101" pitchFamily="2" charset="-122"/>
              </a:rPr>
              <a:t>6:71	</a:t>
            </a:r>
            <a:r>
              <a:rPr lang="zh-CN" altLang="en-US" sz="3600" b="1" dirty="0">
                <a:solidFill>
                  <a:srgbClr val="0070C0"/>
                </a:solidFill>
                <a:latin typeface="Times New Roman" panose="02020603050405020304" pitchFamily="18" charset="0"/>
                <a:ea typeface="SimSun" panose="02010600030101010101" pitchFamily="2" charset="-122"/>
              </a:rPr>
              <a:t>耶 稣 这 话 是 指 着 加 略 人 西 门 的 儿 子 犹 大 说 的 。 他 本 是 十 二 个 门 徒 里 的 一 个 ， 后 来 要 卖 耶 稣 的 。</a:t>
            </a:r>
          </a:p>
          <a:p>
            <a:r>
              <a:rPr lang="zh-CN" altLang="en-US" sz="3600" b="1" dirty="0">
                <a:solidFill>
                  <a:srgbClr val="0070C0"/>
                </a:solidFill>
                <a:latin typeface="Times New Roman" panose="02020603050405020304" pitchFamily="18" charset="0"/>
                <a:ea typeface="SimSun" panose="02010600030101010101" pitchFamily="2" charset="-122"/>
              </a:rPr>
              <a:t>   	</a:t>
            </a:r>
            <a:r>
              <a:rPr lang="en-US" altLang="zh-CN" sz="3600" b="1" dirty="0">
                <a:solidFill>
                  <a:srgbClr val="0070C0"/>
                </a:solidFill>
                <a:latin typeface="Times New Roman" panose="02020603050405020304" pitchFamily="18" charset="0"/>
                <a:ea typeface="SimSun" panose="02010600030101010101" pitchFamily="2" charset="-122"/>
              </a:rPr>
              <a:t>He was talking of Judas, the son of Simon Iscariot. It was he who was to be false to Jesus--one of the twelve.</a:t>
            </a:r>
          </a:p>
        </p:txBody>
      </p:sp>
    </p:spTree>
    <p:extLst>
      <p:ext uri="{BB962C8B-B14F-4D97-AF65-F5344CB8AC3E}">
        <p14:creationId xmlns:p14="http://schemas.microsoft.com/office/powerpoint/2010/main" val="961706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8EA1B8-C69E-2AEA-6FC7-CBE941E0A4A0}"/>
              </a:ext>
            </a:extLst>
          </p:cNvPr>
          <p:cNvSpPr>
            <a:spLocks noGrp="1"/>
          </p:cNvSpPr>
          <p:nvPr>
            <p:ph idx="1"/>
          </p:nvPr>
        </p:nvSpPr>
        <p:spPr>
          <a:xfrm>
            <a:off x="48491" y="0"/>
            <a:ext cx="12143509" cy="6712527"/>
          </a:xfrm>
        </p:spPr>
        <p:txBody>
          <a:bodyPr>
            <a:noAutofit/>
          </a:bodyPr>
          <a:lstStyle/>
          <a:p>
            <a:r>
              <a:rPr lang="en-US" altLang="zh-CN" sz="3600" b="1" dirty="0">
                <a:solidFill>
                  <a:srgbClr val="0070C0"/>
                </a:solidFill>
                <a:latin typeface="Times New Roman" panose="02020603050405020304" pitchFamily="18" charset="0"/>
                <a:ea typeface="SimSun" panose="02010600030101010101" pitchFamily="2" charset="-122"/>
              </a:rPr>
              <a:t>6:63	 </a:t>
            </a:r>
            <a:r>
              <a:rPr lang="zh-CN" altLang="en-US" sz="3600" b="1" dirty="0">
                <a:solidFill>
                  <a:srgbClr val="FF0000"/>
                </a:solidFill>
                <a:latin typeface="Times New Roman" panose="02020603050405020304" pitchFamily="18" charset="0"/>
                <a:ea typeface="SimSun" panose="02010600030101010101" pitchFamily="2" charset="-122"/>
              </a:rPr>
              <a:t>叫 人 活 着 的 乃 是 灵 ， 肉 体 是 无 益 的 。 我 对 你 们 所 说 的 话 ， 就 是 灵 ， 就 是 生 命 。</a:t>
            </a:r>
            <a:r>
              <a:rPr lang="en-US" altLang="zh-CN" sz="3600" b="1" dirty="0">
                <a:solidFill>
                  <a:srgbClr val="FF0000"/>
                </a:solidFill>
                <a:latin typeface="Times New Roman" panose="02020603050405020304" pitchFamily="18" charset="0"/>
                <a:ea typeface="SimSun" panose="02010600030101010101" pitchFamily="2" charset="-122"/>
              </a:rPr>
              <a:t>The spirit is the life giver; the flesh is of no value: the words which I have said to you are spirit and they are life.</a:t>
            </a:r>
          </a:p>
          <a:p>
            <a:r>
              <a:rPr lang="en-US" altLang="zh-CN" sz="3600" b="1" dirty="0">
                <a:solidFill>
                  <a:srgbClr val="0070C0"/>
                </a:solidFill>
                <a:latin typeface="Times New Roman" panose="02020603050405020304" pitchFamily="18" charset="0"/>
                <a:ea typeface="SimSun" panose="02010600030101010101" pitchFamily="2" charset="-122"/>
              </a:rPr>
              <a:t>6:64	</a:t>
            </a:r>
            <a:r>
              <a:rPr lang="zh-CN" altLang="en-US" sz="3600" b="1" dirty="0">
                <a:solidFill>
                  <a:srgbClr val="FF0000"/>
                </a:solidFill>
                <a:latin typeface="Times New Roman" panose="02020603050405020304" pitchFamily="18" charset="0"/>
                <a:ea typeface="SimSun" panose="02010600030101010101" pitchFamily="2" charset="-122"/>
              </a:rPr>
              <a:t>只 是 你 们 中 间 有 不 信 的 人 。 耶 稣 从 起 头 就 知 道 ， 谁 不 信 他 ， 谁 要 卖 他 。</a:t>
            </a:r>
            <a:r>
              <a:rPr lang="en-US" altLang="zh-CN" sz="3600" b="1" dirty="0">
                <a:solidFill>
                  <a:srgbClr val="FF0000"/>
                </a:solidFill>
                <a:latin typeface="Times New Roman" panose="02020603050405020304" pitchFamily="18" charset="0"/>
                <a:ea typeface="SimSun" panose="02010600030101010101" pitchFamily="2" charset="-122"/>
              </a:rPr>
              <a:t>But still some of you have no faith. For it was clear to Jesus from the first who they were who had no faith, and who it was who would be false to him.</a:t>
            </a:r>
          </a:p>
          <a:p>
            <a:r>
              <a:rPr lang="en-US" altLang="zh-CN" sz="3600" b="1" dirty="0">
                <a:solidFill>
                  <a:srgbClr val="0070C0"/>
                </a:solidFill>
                <a:latin typeface="Times New Roman" panose="02020603050405020304" pitchFamily="18" charset="0"/>
                <a:ea typeface="SimSun" panose="02010600030101010101" pitchFamily="2" charset="-122"/>
              </a:rPr>
              <a:t>6:65	</a:t>
            </a:r>
            <a:r>
              <a:rPr lang="zh-CN" altLang="en-US" sz="3600" b="1" dirty="0">
                <a:solidFill>
                  <a:srgbClr val="0070C0"/>
                </a:solidFill>
                <a:latin typeface="Times New Roman" panose="02020603050405020304" pitchFamily="18" charset="0"/>
                <a:ea typeface="SimSun" panose="02010600030101010101" pitchFamily="2" charset="-122"/>
              </a:rPr>
              <a:t>耶 稣 又 说 ， </a:t>
            </a:r>
            <a:r>
              <a:rPr lang="zh-CN" altLang="en-US" sz="3600" b="1" dirty="0">
                <a:solidFill>
                  <a:srgbClr val="FF0000"/>
                </a:solidFill>
                <a:latin typeface="Times New Roman" panose="02020603050405020304" pitchFamily="18" charset="0"/>
                <a:ea typeface="SimSun" panose="02010600030101010101" pitchFamily="2" charset="-122"/>
              </a:rPr>
              <a:t>所 以 我 对 你 们 说 过 ， 若 不 是 蒙 我 父 的 恩 赐 ， 没 有 人 能 到 我 这 里 来 </a:t>
            </a:r>
            <a:r>
              <a:rPr lang="zh-CN" altLang="en-US" sz="3600" b="1" dirty="0">
                <a:solidFill>
                  <a:srgbClr val="0070C0"/>
                </a:solidFill>
                <a:latin typeface="Times New Roman" panose="02020603050405020304" pitchFamily="18" charset="0"/>
                <a:ea typeface="SimSun" panose="02010600030101010101" pitchFamily="2" charset="-122"/>
              </a:rPr>
              <a:t>。</a:t>
            </a:r>
            <a:r>
              <a:rPr lang="en-US" altLang="zh-CN" sz="3600" b="1" dirty="0">
                <a:solidFill>
                  <a:srgbClr val="0070C0"/>
                </a:solidFill>
                <a:latin typeface="Times New Roman" panose="02020603050405020304" pitchFamily="18" charset="0"/>
                <a:ea typeface="SimSun" panose="02010600030101010101" pitchFamily="2" charset="-122"/>
              </a:rPr>
              <a:t>And he said, </a:t>
            </a:r>
            <a:r>
              <a:rPr lang="en-US" altLang="zh-CN" sz="3600" b="1" dirty="0">
                <a:solidFill>
                  <a:srgbClr val="FF0000"/>
                </a:solidFill>
                <a:latin typeface="Times New Roman" panose="02020603050405020304" pitchFamily="18" charset="0"/>
                <a:ea typeface="SimSun" panose="02010600030101010101" pitchFamily="2" charset="-122"/>
              </a:rPr>
              <a:t>This is why I said to you, No man is able to come to me if he is not given the power to do so by the Father</a:t>
            </a:r>
            <a:r>
              <a:rPr lang="en-US" altLang="zh-CN" sz="3600" b="1" dirty="0">
                <a:solidFill>
                  <a:srgbClr val="0070C0"/>
                </a:solidFill>
                <a:latin typeface="Times New Roman" panose="02020603050405020304" pitchFamily="18" charset="0"/>
                <a:ea typeface="SimSun" panose="02010600030101010101" pitchFamily="2" charset="-122"/>
              </a:rPr>
              <a:t>.</a:t>
            </a:r>
          </a:p>
        </p:txBody>
      </p:sp>
    </p:spTree>
    <p:extLst>
      <p:ext uri="{BB962C8B-B14F-4D97-AF65-F5344CB8AC3E}">
        <p14:creationId xmlns:p14="http://schemas.microsoft.com/office/powerpoint/2010/main" val="1014865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8EA1B8-C69E-2AEA-6FC7-CBE941E0A4A0}"/>
              </a:ext>
            </a:extLst>
          </p:cNvPr>
          <p:cNvSpPr>
            <a:spLocks noGrp="1"/>
          </p:cNvSpPr>
          <p:nvPr>
            <p:ph idx="1"/>
          </p:nvPr>
        </p:nvSpPr>
        <p:spPr>
          <a:xfrm>
            <a:off x="117764" y="0"/>
            <a:ext cx="11963400" cy="6712527"/>
          </a:xfrm>
        </p:spPr>
        <p:txBody>
          <a:bodyPr>
            <a:noAutofit/>
          </a:bodyPr>
          <a:lstStyle/>
          <a:p>
            <a:r>
              <a:rPr lang="en-US" altLang="zh-CN" sz="3600" b="1" dirty="0">
                <a:solidFill>
                  <a:srgbClr val="0070C0"/>
                </a:solidFill>
                <a:latin typeface="Times New Roman" panose="02020603050405020304" pitchFamily="18" charset="0"/>
                <a:ea typeface="SimSun" panose="02010600030101010101" pitchFamily="2" charset="-122"/>
              </a:rPr>
              <a:t>6:66	</a:t>
            </a:r>
            <a:r>
              <a:rPr lang="zh-CN" altLang="en-US" sz="3600" b="1" dirty="0">
                <a:solidFill>
                  <a:srgbClr val="0070C0"/>
                </a:solidFill>
                <a:latin typeface="Times New Roman" panose="02020603050405020304" pitchFamily="18" charset="0"/>
                <a:ea typeface="SimSun" panose="02010600030101010101" pitchFamily="2" charset="-122"/>
              </a:rPr>
              <a:t>从 此 他 门 徒 中 多 有 退 去 的 ， 不 再 和 他 同 行 。</a:t>
            </a:r>
          </a:p>
          <a:p>
            <a:r>
              <a:rPr lang="zh-CN" altLang="en-US" sz="3600" b="1" dirty="0">
                <a:solidFill>
                  <a:srgbClr val="0070C0"/>
                </a:solidFill>
                <a:latin typeface="Times New Roman" panose="02020603050405020304" pitchFamily="18" charset="0"/>
                <a:ea typeface="SimSun" panose="02010600030101010101" pitchFamily="2" charset="-122"/>
              </a:rPr>
              <a:t>   	</a:t>
            </a:r>
            <a:r>
              <a:rPr lang="en-US" altLang="zh-CN" sz="3600" b="1" dirty="0">
                <a:solidFill>
                  <a:srgbClr val="0070C0"/>
                </a:solidFill>
                <a:latin typeface="Times New Roman" panose="02020603050405020304" pitchFamily="18" charset="0"/>
                <a:ea typeface="SimSun" panose="02010600030101010101" pitchFamily="2" charset="-122"/>
              </a:rPr>
              <a:t>Because of what he said, a number of the disciples went back and would no longer go with him.</a:t>
            </a:r>
          </a:p>
          <a:p>
            <a:r>
              <a:rPr lang="en-US" altLang="zh-CN" sz="3600" b="1" dirty="0">
                <a:solidFill>
                  <a:srgbClr val="0070C0"/>
                </a:solidFill>
                <a:latin typeface="Times New Roman" panose="02020603050405020304" pitchFamily="18" charset="0"/>
                <a:ea typeface="SimSun" panose="02010600030101010101" pitchFamily="2" charset="-122"/>
              </a:rPr>
              <a:t>6:67	</a:t>
            </a:r>
            <a:r>
              <a:rPr lang="zh-CN" altLang="en-US" sz="3600" b="1" dirty="0">
                <a:solidFill>
                  <a:srgbClr val="0070C0"/>
                </a:solidFill>
                <a:latin typeface="Times New Roman" panose="02020603050405020304" pitchFamily="18" charset="0"/>
                <a:ea typeface="SimSun" panose="02010600030101010101" pitchFamily="2" charset="-122"/>
              </a:rPr>
              <a:t>耶 稣 就 对 那 十 二 个 门 徒 说 </a:t>
            </a:r>
            <a:r>
              <a:rPr lang="zh-CN" altLang="en-US" sz="3600" b="1" dirty="0">
                <a:solidFill>
                  <a:srgbClr val="FF0000"/>
                </a:solidFill>
                <a:latin typeface="Times New Roman" panose="02020603050405020304" pitchFamily="18" charset="0"/>
                <a:ea typeface="SimSun" panose="02010600030101010101" pitchFamily="2" charset="-122"/>
              </a:rPr>
              <a:t>， 你 们 也 要 去 吗 ？</a:t>
            </a:r>
          </a:p>
          <a:p>
            <a:r>
              <a:rPr lang="zh-CN" altLang="en-US" sz="3600" b="1" dirty="0">
                <a:solidFill>
                  <a:srgbClr val="0070C0"/>
                </a:solidFill>
                <a:latin typeface="Times New Roman" panose="02020603050405020304" pitchFamily="18" charset="0"/>
                <a:ea typeface="SimSun" panose="02010600030101010101" pitchFamily="2" charset="-122"/>
              </a:rPr>
              <a:t>   	</a:t>
            </a:r>
            <a:r>
              <a:rPr lang="en-US" altLang="zh-CN" sz="3600" b="1" dirty="0">
                <a:solidFill>
                  <a:srgbClr val="0070C0"/>
                </a:solidFill>
                <a:latin typeface="Times New Roman" panose="02020603050405020304" pitchFamily="18" charset="0"/>
                <a:ea typeface="SimSun" panose="02010600030101010101" pitchFamily="2" charset="-122"/>
              </a:rPr>
              <a:t>So Jesus said to the twelve, </a:t>
            </a:r>
            <a:r>
              <a:rPr lang="en-US" altLang="zh-CN" sz="3600" b="1" dirty="0">
                <a:solidFill>
                  <a:srgbClr val="FF0000"/>
                </a:solidFill>
                <a:latin typeface="Times New Roman" panose="02020603050405020304" pitchFamily="18" charset="0"/>
                <a:ea typeface="SimSun" panose="02010600030101010101" pitchFamily="2" charset="-122"/>
              </a:rPr>
              <a:t>Have you a desire to go away?</a:t>
            </a:r>
          </a:p>
          <a:p>
            <a:r>
              <a:rPr lang="en-US" altLang="zh-CN" sz="3600" b="1" dirty="0">
                <a:solidFill>
                  <a:srgbClr val="0070C0"/>
                </a:solidFill>
                <a:latin typeface="Times New Roman" panose="02020603050405020304" pitchFamily="18" charset="0"/>
                <a:ea typeface="SimSun" panose="02010600030101010101" pitchFamily="2" charset="-122"/>
              </a:rPr>
              <a:t>6:68	</a:t>
            </a:r>
            <a:r>
              <a:rPr lang="zh-CN" altLang="en-US" sz="3600" b="1" dirty="0">
                <a:solidFill>
                  <a:srgbClr val="0070C0"/>
                </a:solidFill>
                <a:latin typeface="Times New Roman" panose="02020603050405020304" pitchFamily="18" charset="0"/>
                <a:ea typeface="SimSun" panose="02010600030101010101" pitchFamily="2" charset="-122"/>
              </a:rPr>
              <a:t>西 门 彼 得 回 答 说 ， 主 阿 ， 你 有 永 生 之 道 ， 我 们 还 归 从 谁 呢 ？</a:t>
            </a:r>
          </a:p>
          <a:p>
            <a:r>
              <a:rPr lang="zh-CN" altLang="en-US" sz="3600" b="1" dirty="0">
                <a:solidFill>
                  <a:srgbClr val="0070C0"/>
                </a:solidFill>
                <a:latin typeface="Times New Roman" panose="02020603050405020304" pitchFamily="18" charset="0"/>
                <a:ea typeface="SimSun" panose="02010600030101010101" pitchFamily="2" charset="-122"/>
              </a:rPr>
              <a:t>   	</a:t>
            </a:r>
            <a:r>
              <a:rPr lang="en-US" altLang="zh-CN" sz="3600" b="1" dirty="0">
                <a:solidFill>
                  <a:srgbClr val="0070C0"/>
                </a:solidFill>
                <a:latin typeface="Times New Roman" panose="02020603050405020304" pitchFamily="18" charset="0"/>
                <a:ea typeface="SimSun" panose="02010600030101010101" pitchFamily="2" charset="-122"/>
              </a:rPr>
              <a:t>Then Simon Peter gave this answer: Lord, to whom are we to go? you have the words of eternal life;</a:t>
            </a:r>
          </a:p>
        </p:txBody>
      </p:sp>
    </p:spTree>
    <p:extLst>
      <p:ext uri="{BB962C8B-B14F-4D97-AF65-F5344CB8AC3E}">
        <p14:creationId xmlns:p14="http://schemas.microsoft.com/office/powerpoint/2010/main" val="1447116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8EA1B8-C69E-2AEA-6FC7-CBE941E0A4A0}"/>
              </a:ext>
            </a:extLst>
          </p:cNvPr>
          <p:cNvSpPr>
            <a:spLocks noGrp="1"/>
          </p:cNvSpPr>
          <p:nvPr>
            <p:ph idx="1"/>
          </p:nvPr>
        </p:nvSpPr>
        <p:spPr>
          <a:xfrm>
            <a:off x="117764" y="69273"/>
            <a:ext cx="11963400" cy="6643254"/>
          </a:xfrm>
        </p:spPr>
        <p:txBody>
          <a:bodyPr>
            <a:noAutofit/>
          </a:bodyPr>
          <a:lstStyle/>
          <a:p>
            <a:r>
              <a:rPr lang="en-US" altLang="zh-CN" sz="3600" b="1" dirty="0">
                <a:solidFill>
                  <a:srgbClr val="0070C0"/>
                </a:solidFill>
                <a:latin typeface="Times New Roman" panose="02020603050405020304" pitchFamily="18" charset="0"/>
                <a:ea typeface="SimSun" panose="02010600030101010101" pitchFamily="2" charset="-122"/>
              </a:rPr>
              <a:t>6:69	</a:t>
            </a:r>
            <a:r>
              <a:rPr lang="zh-CN" altLang="en-US" sz="3600" b="1" dirty="0">
                <a:solidFill>
                  <a:srgbClr val="0070C0"/>
                </a:solidFill>
                <a:latin typeface="Times New Roman" panose="02020603050405020304" pitchFamily="18" charset="0"/>
                <a:ea typeface="SimSun" panose="02010600030101010101" pitchFamily="2" charset="-122"/>
              </a:rPr>
              <a:t>我 们 已 经 信 了 ， 又 知 道 你 是 神 的 圣 者 。</a:t>
            </a:r>
          </a:p>
          <a:p>
            <a:r>
              <a:rPr lang="zh-CN" altLang="en-US" sz="3600" b="1" dirty="0">
                <a:solidFill>
                  <a:srgbClr val="0070C0"/>
                </a:solidFill>
                <a:latin typeface="Times New Roman" panose="02020603050405020304" pitchFamily="18" charset="0"/>
                <a:ea typeface="SimSun" panose="02010600030101010101" pitchFamily="2" charset="-122"/>
              </a:rPr>
              <a:t>   	</a:t>
            </a:r>
            <a:r>
              <a:rPr lang="en-US" altLang="zh-CN" sz="3600" b="1" dirty="0">
                <a:solidFill>
                  <a:srgbClr val="0070C0"/>
                </a:solidFill>
                <a:latin typeface="Times New Roman" panose="02020603050405020304" pitchFamily="18" charset="0"/>
                <a:ea typeface="SimSun" panose="02010600030101010101" pitchFamily="2" charset="-122"/>
              </a:rPr>
              <a:t>And we have faith and are certain that you are the Holy One of God.</a:t>
            </a:r>
          </a:p>
          <a:p>
            <a:r>
              <a:rPr lang="en-US" altLang="zh-CN" sz="3600" b="1" dirty="0">
                <a:solidFill>
                  <a:srgbClr val="0070C0"/>
                </a:solidFill>
                <a:latin typeface="Times New Roman" panose="02020603050405020304" pitchFamily="18" charset="0"/>
                <a:ea typeface="SimSun" panose="02010600030101010101" pitchFamily="2" charset="-122"/>
              </a:rPr>
              <a:t>6:70	</a:t>
            </a:r>
            <a:r>
              <a:rPr lang="zh-CN" altLang="en-US" sz="3600" b="1" dirty="0">
                <a:solidFill>
                  <a:srgbClr val="0070C0"/>
                </a:solidFill>
                <a:latin typeface="Times New Roman" panose="02020603050405020304" pitchFamily="18" charset="0"/>
                <a:ea typeface="SimSun" panose="02010600030101010101" pitchFamily="2" charset="-122"/>
              </a:rPr>
              <a:t>耶 稣 说 ， </a:t>
            </a:r>
            <a:r>
              <a:rPr lang="zh-CN" altLang="en-US" sz="3600" b="1" dirty="0">
                <a:solidFill>
                  <a:srgbClr val="FF0000"/>
                </a:solidFill>
                <a:latin typeface="Times New Roman" panose="02020603050405020304" pitchFamily="18" charset="0"/>
                <a:ea typeface="SimSun" panose="02010600030101010101" pitchFamily="2" charset="-122"/>
              </a:rPr>
              <a:t>我 不 是 拣 选 了 你 们 十 二 个 门 徒 吗 ？ 但 你 们 中 间 有 一 个 是 魔 鬼 </a:t>
            </a:r>
            <a:r>
              <a:rPr lang="zh-CN" altLang="en-US" sz="3600" b="1" dirty="0">
                <a:solidFill>
                  <a:srgbClr val="0070C0"/>
                </a:solidFill>
                <a:latin typeface="Times New Roman" panose="02020603050405020304" pitchFamily="18" charset="0"/>
                <a:ea typeface="SimSun" panose="02010600030101010101" pitchFamily="2" charset="-122"/>
              </a:rPr>
              <a:t>。</a:t>
            </a:r>
          </a:p>
          <a:p>
            <a:r>
              <a:rPr lang="zh-CN" altLang="en-US" sz="3600" b="1" dirty="0">
                <a:solidFill>
                  <a:srgbClr val="0070C0"/>
                </a:solidFill>
                <a:latin typeface="Times New Roman" panose="02020603050405020304" pitchFamily="18" charset="0"/>
                <a:ea typeface="SimSun" panose="02010600030101010101" pitchFamily="2" charset="-122"/>
              </a:rPr>
              <a:t>   	</a:t>
            </a:r>
            <a:r>
              <a:rPr lang="en-US" altLang="zh-CN" sz="3600" b="1" dirty="0">
                <a:solidFill>
                  <a:srgbClr val="0070C0"/>
                </a:solidFill>
                <a:latin typeface="Times New Roman" panose="02020603050405020304" pitchFamily="18" charset="0"/>
                <a:ea typeface="SimSun" panose="02010600030101010101" pitchFamily="2" charset="-122"/>
              </a:rPr>
              <a:t>Then Jesus said, </a:t>
            </a:r>
            <a:r>
              <a:rPr lang="en-US" altLang="zh-CN" sz="3600" b="1" dirty="0">
                <a:solidFill>
                  <a:srgbClr val="FF0000"/>
                </a:solidFill>
                <a:latin typeface="Times New Roman" panose="02020603050405020304" pitchFamily="18" charset="0"/>
                <a:ea typeface="SimSun" panose="02010600030101010101" pitchFamily="2" charset="-122"/>
              </a:rPr>
              <a:t>Did I not make a selection of you, the twelve, and one of you is a son of the Evil One?</a:t>
            </a:r>
          </a:p>
          <a:p>
            <a:r>
              <a:rPr lang="en-US" altLang="zh-CN" sz="3600" b="1" dirty="0">
                <a:solidFill>
                  <a:srgbClr val="0070C0"/>
                </a:solidFill>
                <a:latin typeface="Times New Roman" panose="02020603050405020304" pitchFamily="18" charset="0"/>
                <a:ea typeface="SimSun" panose="02010600030101010101" pitchFamily="2" charset="-122"/>
              </a:rPr>
              <a:t>6:71	</a:t>
            </a:r>
            <a:r>
              <a:rPr lang="zh-CN" altLang="en-US" sz="3600" b="1" dirty="0">
                <a:solidFill>
                  <a:srgbClr val="0070C0"/>
                </a:solidFill>
                <a:latin typeface="Times New Roman" panose="02020603050405020304" pitchFamily="18" charset="0"/>
                <a:ea typeface="SimSun" panose="02010600030101010101" pitchFamily="2" charset="-122"/>
              </a:rPr>
              <a:t>耶 稣 这 话 是 指 着 加 略 人 西 门 的 儿 子 犹 大 说 的 。 他 本 是 十 二 个 门 徒 里 的 一 个 ， 后 来 要 卖 耶 稣 的 。</a:t>
            </a:r>
          </a:p>
          <a:p>
            <a:r>
              <a:rPr lang="zh-CN" altLang="en-US" sz="3600" b="1" dirty="0">
                <a:solidFill>
                  <a:srgbClr val="0070C0"/>
                </a:solidFill>
                <a:latin typeface="Times New Roman" panose="02020603050405020304" pitchFamily="18" charset="0"/>
                <a:ea typeface="SimSun" panose="02010600030101010101" pitchFamily="2" charset="-122"/>
              </a:rPr>
              <a:t>   	</a:t>
            </a:r>
            <a:r>
              <a:rPr lang="en-US" altLang="zh-CN" sz="3600" b="1" dirty="0">
                <a:solidFill>
                  <a:srgbClr val="0070C0"/>
                </a:solidFill>
                <a:latin typeface="Times New Roman" panose="02020603050405020304" pitchFamily="18" charset="0"/>
                <a:ea typeface="SimSun" panose="02010600030101010101" pitchFamily="2" charset="-122"/>
              </a:rPr>
              <a:t>He was talking of Judas, the son of Simon Iscariot. It was he who was to be false to Jesus--one of the twelve.</a:t>
            </a:r>
          </a:p>
        </p:txBody>
      </p:sp>
    </p:spTree>
    <p:extLst>
      <p:ext uri="{BB962C8B-B14F-4D97-AF65-F5344CB8AC3E}">
        <p14:creationId xmlns:p14="http://schemas.microsoft.com/office/powerpoint/2010/main" val="1902413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8C7425-D3B4-9E98-CD5B-107AB4839D9B}"/>
              </a:ext>
            </a:extLst>
          </p:cNvPr>
          <p:cNvSpPr>
            <a:spLocks noGrp="1"/>
          </p:cNvSpPr>
          <p:nvPr>
            <p:ph idx="1"/>
          </p:nvPr>
        </p:nvSpPr>
        <p:spPr>
          <a:xfrm>
            <a:off x="339437" y="55419"/>
            <a:ext cx="11672454" cy="7058890"/>
          </a:xfrm>
        </p:spPr>
        <p:txBody>
          <a:bodyPr>
            <a:noAutofit/>
          </a:bodyPr>
          <a:lstStyle/>
          <a:p>
            <a:pPr marL="0" marR="0">
              <a:spcBef>
                <a:spcPts val="0"/>
              </a:spcBef>
              <a:spcAft>
                <a:spcPts val="0"/>
              </a:spcAft>
            </a:pPr>
            <a:endParaRPr lang="en-US" altLang="zh-TW" sz="3600" b="1" dirty="0">
              <a:solidFill>
                <a:srgbClr val="0070C0"/>
              </a:solidFill>
              <a:effectLst/>
              <a:latin typeface="Times New Roman" panose="02020603050405020304" pitchFamily="18" charset="0"/>
              <a:ea typeface="SimSun" panose="02010600030101010101" pitchFamily="2" charset="-122"/>
            </a:endParaRPr>
          </a:p>
          <a:p>
            <a:pPr marL="0" marR="0">
              <a:spcBef>
                <a:spcPts val="0"/>
              </a:spcBef>
              <a:spcAft>
                <a:spcPts val="0"/>
              </a:spcAft>
            </a:pPr>
            <a:r>
              <a:rPr lang="zh-TW" altLang="en-US" sz="3600" b="1" dirty="0">
                <a:solidFill>
                  <a:srgbClr val="0070C0"/>
                </a:solidFill>
                <a:effectLst/>
                <a:latin typeface="Times New Roman" panose="02020603050405020304" pitchFamily="18" charset="0"/>
                <a:ea typeface="SimSun" panose="02010600030101010101" pitchFamily="2" charset="-122"/>
              </a:rPr>
              <a:t>约</a:t>
            </a:r>
            <a:r>
              <a:rPr lang="en-US" altLang="zh-TW" sz="3600" b="1" dirty="0">
                <a:solidFill>
                  <a:srgbClr val="0070C0"/>
                </a:solidFill>
                <a:effectLst/>
                <a:latin typeface="Times New Roman" panose="02020603050405020304" pitchFamily="18" charset="0"/>
                <a:ea typeface="SimSun" panose="02010600030101010101" pitchFamily="2" charset="-122"/>
              </a:rPr>
              <a:t>6:26 </a:t>
            </a:r>
            <a:r>
              <a:rPr lang="zh-TW" altLang="en-US" sz="3600" b="1" dirty="0">
                <a:solidFill>
                  <a:srgbClr val="0070C0"/>
                </a:solidFill>
                <a:effectLst/>
                <a:latin typeface="Times New Roman" panose="02020603050405020304" pitchFamily="18" charset="0"/>
                <a:ea typeface="SimSun" panose="02010600030101010101" pitchFamily="2" charset="-122"/>
              </a:rPr>
              <a:t>耶 稣 回 答 说 ， </a:t>
            </a:r>
            <a:r>
              <a:rPr lang="zh-TW" altLang="en-US" sz="3600" b="1" dirty="0">
                <a:solidFill>
                  <a:srgbClr val="FF0000"/>
                </a:solidFill>
                <a:effectLst/>
                <a:latin typeface="Times New Roman" panose="02020603050405020304" pitchFamily="18" charset="0"/>
                <a:ea typeface="SimSun" panose="02010600030101010101" pitchFamily="2" charset="-122"/>
              </a:rPr>
              <a:t>我 实 实 在 在 地 告 诉 你 们 ， 你 们 找 我 ， 并 不 是 因 见 了 神 迹 ， 乃 是 因 吃 饼 得 饱 。</a:t>
            </a:r>
          </a:p>
          <a:p>
            <a:pPr marL="0" marR="0">
              <a:spcBef>
                <a:spcPts val="0"/>
              </a:spcBef>
              <a:spcAft>
                <a:spcPts val="0"/>
              </a:spcAft>
            </a:pPr>
            <a:r>
              <a:rPr lang="zh-TW" altLang="en-US" sz="3600" b="1" dirty="0">
                <a:solidFill>
                  <a:srgbClr val="0070C0"/>
                </a:solidFill>
                <a:effectLst/>
                <a:latin typeface="Times New Roman" panose="02020603050405020304" pitchFamily="18" charset="0"/>
                <a:ea typeface="SimSun" panose="02010600030101010101" pitchFamily="2" charset="-122"/>
              </a:rPr>
              <a:t>   	</a:t>
            </a:r>
            <a:r>
              <a:rPr lang="en-US" altLang="zh-TW" sz="3600" b="1" dirty="0">
                <a:solidFill>
                  <a:srgbClr val="0070C0"/>
                </a:solidFill>
                <a:effectLst/>
                <a:latin typeface="Times New Roman" panose="02020603050405020304" pitchFamily="18" charset="0"/>
                <a:ea typeface="SimSun" panose="02010600030101010101" pitchFamily="2" charset="-122"/>
              </a:rPr>
              <a:t>Jesus, answering them, said, </a:t>
            </a:r>
            <a:r>
              <a:rPr lang="en-US" altLang="zh-TW" sz="3600" b="1" dirty="0">
                <a:solidFill>
                  <a:srgbClr val="FF0000"/>
                </a:solidFill>
                <a:effectLst/>
                <a:latin typeface="Times New Roman" panose="02020603050405020304" pitchFamily="18" charset="0"/>
                <a:ea typeface="SimSun" panose="02010600030101010101" pitchFamily="2" charset="-122"/>
              </a:rPr>
              <a:t>Truly I say to you, You come after me, not because you saw signs, but because you were given the bread and had enough.</a:t>
            </a:r>
          </a:p>
        </p:txBody>
      </p:sp>
    </p:spTree>
    <p:extLst>
      <p:ext uri="{BB962C8B-B14F-4D97-AF65-F5344CB8AC3E}">
        <p14:creationId xmlns:p14="http://schemas.microsoft.com/office/powerpoint/2010/main" val="2270871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8EA1B8-C69E-2AEA-6FC7-CBE941E0A4A0}"/>
              </a:ext>
            </a:extLst>
          </p:cNvPr>
          <p:cNvSpPr>
            <a:spLocks noGrp="1"/>
          </p:cNvSpPr>
          <p:nvPr>
            <p:ph idx="1"/>
          </p:nvPr>
        </p:nvSpPr>
        <p:spPr>
          <a:xfrm>
            <a:off x="117764" y="124691"/>
            <a:ext cx="11963400" cy="6587836"/>
          </a:xfrm>
        </p:spPr>
        <p:txBody>
          <a:bodyPr>
            <a:noAutofit/>
          </a:bodyPr>
          <a:lstStyle/>
          <a:p>
            <a:r>
              <a:rPr lang="zh-CN" altLang="en-US" sz="3600" b="1" dirty="0">
                <a:solidFill>
                  <a:srgbClr val="0070C0"/>
                </a:solidFill>
                <a:latin typeface="Times New Roman" panose="02020603050405020304" pitchFamily="18" charset="0"/>
                <a:ea typeface="SimSun" panose="02010600030101010101" pitchFamily="2" charset="-122"/>
              </a:rPr>
              <a:t>箴言 </a:t>
            </a:r>
            <a:r>
              <a:rPr lang="en-US" altLang="zh-CN" sz="3600" b="1" dirty="0">
                <a:solidFill>
                  <a:srgbClr val="0070C0"/>
                </a:solidFill>
                <a:latin typeface="Times New Roman" panose="02020603050405020304" pitchFamily="18" charset="0"/>
                <a:ea typeface="SimSun" panose="02010600030101010101" pitchFamily="2" charset="-122"/>
              </a:rPr>
              <a:t>Proverbs</a:t>
            </a:r>
          </a:p>
          <a:p>
            <a:r>
              <a:rPr lang="zh-TW" altLang="en-US" sz="3600" b="1" dirty="0">
                <a:solidFill>
                  <a:srgbClr val="0070C0"/>
                </a:solidFill>
                <a:latin typeface="Times New Roman" panose="02020603050405020304" pitchFamily="18" charset="0"/>
                <a:ea typeface="SimSun" panose="02010600030101010101" pitchFamily="2" charset="-122"/>
              </a:rPr>
              <a:t>箴言</a:t>
            </a:r>
            <a:r>
              <a:rPr lang="en-US" altLang="zh-TW" sz="3600" b="1" dirty="0">
                <a:solidFill>
                  <a:srgbClr val="0070C0"/>
                </a:solidFill>
                <a:latin typeface="Times New Roman" panose="02020603050405020304" pitchFamily="18" charset="0"/>
                <a:ea typeface="SimSun" panose="02010600030101010101" pitchFamily="2" charset="-122"/>
              </a:rPr>
              <a:t>10:22	</a:t>
            </a:r>
            <a:r>
              <a:rPr lang="zh-TW" altLang="en-US" sz="3600" b="1" dirty="0">
                <a:solidFill>
                  <a:srgbClr val="0070C0"/>
                </a:solidFill>
                <a:latin typeface="Times New Roman" panose="02020603050405020304" pitchFamily="18" charset="0"/>
                <a:ea typeface="SimSun" panose="02010600030101010101" pitchFamily="2" charset="-122"/>
              </a:rPr>
              <a:t>耶 和 华 所 赐 的 福 ， 使 人 富 足 。 并 不 加 上 忧 虑 。</a:t>
            </a:r>
          </a:p>
          <a:p>
            <a:r>
              <a:rPr lang="zh-TW" altLang="en-US" sz="3600" b="1" dirty="0">
                <a:solidFill>
                  <a:srgbClr val="0070C0"/>
                </a:solidFill>
                <a:latin typeface="Times New Roman" panose="02020603050405020304" pitchFamily="18" charset="0"/>
                <a:ea typeface="SimSun" panose="02010600030101010101" pitchFamily="2" charset="-122"/>
              </a:rPr>
              <a:t>   	</a:t>
            </a:r>
            <a:r>
              <a:rPr lang="en-US" altLang="zh-CN" sz="3600" b="1" dirty="0">
                <a:solidFill>
                  <a:srgbClr val="0070C0"/>
                </a:solidFill>
                <a:latin typeface="Times New Roman" panose="02020603050405020304" pitchFamily="18" charset="0"/>
                <a:ea typeface="SimSun" panose="02010600030101010101" pitchFamily="2" charset="-122"/>
              </a:rPr>
              <a:t>The blessing of the Lord makes rich, and he adds no sorrow with it.</a:t>
            </a:r>
          </a:p>
          <a:p>
            <a:endParaRPr lang="en-US" altLang="zh-CN" sz="3600" b="1" dirty="0">
              <a:solidFill>
                <a:srgbClr val="0070C0"/>
              </a:solidFill>
              <a:latin typeface="Times New Roman" panose="02020603050405020304" pitchFamily="18" charset="0"/>
              <a:ea typeface="SimSun" panose="02010600030101010101" pitchFamily="2" charset="-122"/>
            </a:endParaRPr>
          </a:p>
          <a:p>
            <a:r>
              <a:rPr lang="en-US" altLang="zh-CN" sz="3600" b="1" dirty="0">
                <a:solidFill>
                  <a:srgbClr val="0070C0"/>
                </a:solidFill>
                <a:latin typeface="Times New Roman" panose="02020603050405020304" pitchFamily="18" charset="0"/>
                <a:ea typeface="SimSun" panose="02010600030101010101" pitchFamily="2" charset="-122"/>
              </a:rPr>
              <a:t>28:13	</a:t>
            </a:r>
            <a:r>
              <a:rPr lang="zh-CN" altLang="en-US" sz="3600" b="1" dirty="0">
                <a:solidFill>
                  <a:srgbClr val="0070C0"/>
                </a:solidFill>
                <a:latin typeface="Times New Roman" panose="02020603050405020304" pitchFamily="18" charset="0"/>
                <a:ea typeface="SimSun" panose="02010600030101010101" pitchFamily="2" charset="-122"/>
              </a:rPr>
              <a:t>遮 掩 自 己 罪 过 的 ， 必 不 亨 通 。 承 认 离 弃 罪 过 的 ， 必 蒙 怜 恤 。</a:t>
            </a:r>
          </a:p>
          <a:p>
            <a:r>
              <a:rPr lang="zh-CN" altLang="en-US" sz="3600" b="1" dirty="0">
                <a:solidFill>
                  <a:srgbClr val="0070C0"/>
                </a:solidFill>
                <a:latin typeface="Times New Roman" panose="02020603050405020304" pitchFamily="18" charset="0"/>
                <a:ea typeface="SimSun" panose="02010600030101010101" pitchFamily="2" charset="-122"/>
              </a:rPr>
              <a:t>   	</a:t>
            </a:r>
            <a:r>
              <a:rPr lang="en-US" altLang="zh-CN" sz="3600" b="1" dirty="0">
                <a:solidFill>
                  <a:srgbClr val="0070C0"/>
                </a:solidFill>
                <a:latin typeface="Times New Roman" panose="02020603050405020304" pitchFamily="18" charset="0"/>
                <a:ea typeface="SimSun" panose="02010600030101010101" pitchFamily="2" charset="-122"/>
              </a:rPr>
              <a:t>He who keeps his sins secret will not do well; but one who is open about them, and gives them up, will get mercy.</a:t>
            </a:r>
          </a:p>
          <a:p>
            <a:endParaRPr lang="en-US" altLang="zh-CN" sz="3600" b="1" dirty="0">
              <a:solidFill>
                <a:srgbClr val="0070C0"/>
              </a:solidFill>
              <a:latin typeface="Times New Roman" panose="02020603050405020304" pitchFamily="18" charset="0"/>
              <a:ea typeface="SimSun" panose="02010600030101010101" pitchFamily="2" charset="-122"/>
            </a:endParaRPr>
          </a:p>
          <a:p>
            <a:endParaRPr lang="en-US" altLang="zh-CN" sz="3600" b="1" dirty="0">
              <a:solidFill>
                <a:srgbClr val="0070C0"/>
              </a:solidFill>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923458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8C7425-D3B4-9E98-CD5B-107AB4839D9B}"/>
              </a:ext>
            </a:extLst>
          </p:cNvPr>
          <p:cNvSpPr>
            <a:spLocks noGrp="1"/>
          </p:cNvSpPr>
          <p:nvPr>
            <p:ph idx="1"/>
          </p:nvPr>
        </p:nvSpPr>
        <p:spPr>
          <a:xfrm>
            <a:off x="339437" y="55419"/>
            <a:ext cx="11672454" cy="7058890"/>
          </a:xfrm>
        </p:spPr>
        <p:txBody>
          <a:bodyPr>
            <a:noAutofit/>
          </a:bodyPr>
          <a:lstStyle/>
          <a:p>
            <a:pPr marL="0" marR="0">
              <a:spcBef>
                <a:spcPts val="0"/>
              </a:spcBef>
              <a:spcAft>
                <a:spcPts val="0"/>
              </a:spcAft>
            </a:pPr>
            <a:endParaRPr lang="en-US" altLang="zh-TW" sz="3600" b="1" dirty="0">
              <a:solidFill>
                <a:srgbClr val="0070C0"/>
              </a:solidFill>
              <a:effectLst/>
              <a:latin typeface="Times New Roman" panose="02020603050405020304" pitchFamily="18" charset="0"/>
              <a:ea typeface="SimSun" panose="02010600030101010101" pitchFamily="2" charset="-122"/>
            </a:endParaRPr>
          </a:p>
          <a:p>
            <a:pPr marL="0" marR="0">
              <a:spcBef>
                <a:spcPts val="0"/>
              </a:spcBef>
              <a:spcAft>
                <a:spcPts val="0"/>
              </a:spcAft>
            </a:pPr>
            <a:r>
              <a:rPr lang="zh-CN" altLang="en-US" sz="3600" b="1" dirty="0">
                <a:solidFill>
                  <a:srgbClr val="0070C0"/>
                </a:solidFill>
                <a:latin typeface="Times New Roman" panose="02020603050405020304" pitchFamily="18" charset="0"/>
                <a:ea typeface="SimSun" panose="02010600030101010101" pitchFamily="2" charset="-122"/>
              </a:rPr>
              <a:t>约</a:t>
            </a:r>
            <a:r>
              <a:rPr lang="en-US" altLang="zh-CN" sz="3600" b="1" dirty="0">
                <a:solidFill>
                  <a:srgbClr val="0070C0"/>
                </a:solidFill>
                <a:latin typeface="Times New Roman" panose="02020603050405020304" pitchFamily="18" charset="0"/>
                <a:ea typeface="SimSun" panose="02010600030101010101" pitchFamily="2" charset="-122"/>
              </a:rPr>
              <a:t>John </a:t>
            </a:r>
            <a:r>
              <a:rPr lang="en-US" altLang="zh-TW" sz="3600" b="1" dirty="0">
                <a:solidFill>
                  <a:srgbClr val="0070C0"/>
                </a:solidFill>
                <a:effectLst/>
                <a:latin typeface="Times New Roman" panose="02020603050405020304" pitchFamily="18" charset="0"/>
                <a:ea typeface="SimSun" panose="02010600030101010101" pitchFamily="2" charset="-122"/>
              </a:rPr>
              <a:t>6:56	</a:t>
            </a:r>
            <a:r>
              <a:rPr lang="zh-CN" altLang="en-US" sz="3600" b="1" dirty="0">
                <a:solidFill>
                  <a:srgbClr val="FF0000"/>
                </a:solidFill>
                <a:effectLst/>
                <a:latin typeface="Times New Roman" panose="02020603050405020304" pitchFamily="18" charset="0"/>
                <a:ea typeface="SimSun" panose="02010600030101010101" pitchFamily="2" charset="-122"/>
              </a:rPr>
              <a:t>吃 我 肉 喝 我 血 的 人 ， 常 在 我 里 面 ， 我 也 常 在 他 里 面 。</a:t>
            </a:r>
          </a:p>
          <a:p>
            <a:pPr marL="0" marR="0">
              <a:spcBef>
                <a:spcPts val="0"/>
              </a:spcBef>
              <a:spcAft>
                <a:spcPts val="0"/>
              </a:spcAft>
            </a:pPr>
            <a:r>
              <a:rPr lang="zh-CN" altLang="en-US" sz="3600" b="1" dirty="0">
                <a:solidFill>
                  <a:srgbClr val="FF0000"/>
                </a:solidFill>
                <a:effectLst/>
                <a:latin typeface="Times New Roman" panose="02020603050405020304" pitchFamily="18" charset="0"/>
                <a:ea typeface="SimSun" panose="02010600030101010101" pitchFamily="2" charset="-122"/>
              </a:rPr>
              <a:t>   	</a:t>
            </a:r>
            <a:r>
              <a:rPr lang="en-US" altLang="zh-TW" sz="3600" b="1" dirty="0">
                <a:solidFill>
                  <a:srgbClr val="FF0000"/>
                </a:solidFill>
                <a:effectLst/>
                <a:latin typeface="Times New Roman" panose="02020603050405020304" pitchFamily="18" charset="0"/>
                <a:ea typeface="SimSun" panose="02010600030101010101" pitchFamily="2" charset="-122"/>
              </a:rPr>
              <a:t>He who takes my flesh for food and my blood for drink is in me and I in him.</a:t>
            </a:r>
          </a:p>
        </p:txBody>
      </p:sp>
    </p:spTree>
    <p:extLst>
      <p:ext uri="{BB962C8B-B14F-4D97-AF65-F5344CB8AC3E}">
        <p14:creationId xmlns:p14="http://schemas.microsoft.com/office/powerpoint/2010/main" val="1031948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95CBF1-80DA-CB76-5254-4983652B91A3}"/>
              </a:ext>
            </a:extLst>
          </p:cNvPr>
          <p:cNvSpPr>
            <a:spLocks noGrp="1"/>
          </p:cNvSpPr>
          <p:nvPr>
            <p:ph idx="1"/>
          </p:nvPr>
        </p:nvSpPr>
        <p:spPr>
          <a:xfrm>
            <a:off x="90055" y="159328"/>
            <a:ext cx="12018818" cy="6511636"/>
          </a:xfrm>
        </p:spPr>
        <p:txBody>
          <a:bodyPr>
            <a:noAutofit/>
          </a:bodyPr>
          <a:lstStyle/>
          <a:p>
            <a:pPr marL="0" marR="0">
              <a:spcBef>
                <a:spcPts val="0"/>
              </a:spcBef>
              <a:spcAft>
                <a:spcPts val="0"/>
              </a:spcAft>
            </a:pPr>
            <a:r>
              <a:rPr lang="zh-CN" altLang="en-US" sz="3600" b="1" dirty="0">
                <a:solidFill>
                  <a:srgbClr val="0070C0"/>
                </a:solidFill>
                <a:latin typeface="Times New Roman" panose="02020603050405020304" pitchFamily="18" charset="0"/>
                <a:ea typeface="SimSun" panose="02010600030101010101" pitchFamily="2" charset="-122"/>
              </a:rPr>
              <a:t>约 </a:t>
            </a:r>
            <a:r>
              <a:rPr lang="en-US" altLang="zh-CN" sz="3600" b="1" dirty="0">
                <a:solidFill>
                  <a:srgbClr val="0070C0"/>
                </a:solidFill>
                <a:latin typeface="Times New Roman" panose="02020603050405020304" pitchFamily="18" charset="0"/>
                <a:ea typeface="SimSun" panose="02010600030101010101" pitchFamily="2" charset="-122"/>
              </a:rPr>
              <a:t>John </a:t>
            </a:r>
            <a:r>
              <a:rPr lang="en-US" altLang="zh-CN" sz="3600" b="1" dirty="0">
                <a:solidFill>
                  <a:srgbClr val="0070C0"/>
                </a:solidFill>
                <a:effectLst/>
                <a:latin typeface="Times New Roman" panose="02020603050405020304" pitchFamily="18" charset="0"/>
                <a:ea typeface="SimSun" panose="02010600030101010101" pitchFamily="2" charset="-122"/>
              </a:rPr>
              <a:t>6:44	</a:t>
            </a:r>
            <a:r>
              <a:rPr lang="zh-CN" altLang="en-US" sz="3600" b="1" dirty="0">
                <a:solidFill>
                  <a:srgbClr val="FF0000"/>
                </a:solidFill>
                <a:effectLst/>
                <a:latin typeface="Times New Roman" panose="02020603050405020304" pitchFamily="18" charset="0"/>
                <a:ea typeface="SimSun" panose="02010600030101010101" pitchFamily="2" charset="-122"/>
              </a:rPr>
              <a:t>若 不 是 差 我 来 的 父 吸 引 人 ， 就 没 有 能 到 我 这 里 来 的 。 到 我 这 里 来 的 ， 在 末 日 我 要 叫 他 复 活 。</a:t>
            </a:r>
          </a:p>
          <a:p>
            <a:pPr marL="0" marR="0">
              <a:spcBef>
                <a:spcPts val="0"/>
              </a:spcBef>
              <a:spcAft>
                <a:spcPts val="0"/>
              </a:spcAft>
            </a:pPr>
            <a:r>
              <a:rPr lang="zh-CN" altLang="en-US" sz="3600" b="1" dirty="0">
                <a:solidFill>
                  <a:srgbClr val="FF0000"/>
                </a:solidFill>
                <a:effectLst/>
                <a:latin typeface="Times New Roman" panose="02020603050405020304" pitchFamily="18" charset="0"/>
                <a:ea typeface="SimSun" panose="02010600030101010101" pitchFamily="2" charset="-122"/>
              </a:rPr>
              <a:t>   	</a:t>
            </a:r>
            <a:r>
              <a:rPr lang="en-US" altLang="zh-CN" sz="3600" b="1" dirty="0">
                <a:solidFill>
                  <a:srgbClr val="FF0000"/>
                </a:solidFill>
                <a:effectLst/>
                <a:latin typeface="Times New Roman" panose="02020603050405020304" pitchFamily="18" charset="0"/>
                <a:ea typeface="SimSun" panose="02010600030101010101" pitchFamily="2" charset="-122"/>
              </a:rPr>
              <a:t>No man is able to come to me if the Father who sent me does not give him the desire to come: and I will take him up from the dead on the last day.</a:t>
            </a:r>
          </a:p>
          <a:p>
            <a:pPr marL="0" marR="0">
              <a:spcBef>
                <a:spcPts val="0"/>
              </a:spcBef>
              <a:spcAft>
                <a:spcPts val="0"/>
              </a:spcAft>
            </a:pPr>
            <a:r>
              <a:rPr lang="en-US" altLang="zh-CN" sz="3600" b="1" dirty="0">
                <a:solidFill>
                  <a:srgbClr val="0070C0"/>
                </a:solidFill>
                <a:effectLst/>
                <a:latin typeface="Times New Roman" panose="02020603050405020304" pitchFamily="18" charset="0"/>
                <a:ea typeface="SimSun" panose="02010600030101010101" pitchFamily="2" charset="-122"/>
              </a:rPr>
              <a:t>6:45	</a:t>
            </a:r>
            <a:r>
              <a:rPr lang="zh-CN" altLang="en-US" sz="3600" b="1" dirty="0">
                <a:solidFill>
                  <a:srgbClr val="FF0000"/>
                </a:solidFill>
                <a:effectLst/>
                <a:latin typeface="Times New Roman" panose="02020603050405020304" pitchFamily="18" charset="0"/>
                <a:ea typeface="SimSun" panose="02010600030101010101" pitchFamily="2" charset="-122"/>
              </a:rPr>
              <a:t>在 先 知 书 上 写 着 说 ， 他 们 都 要 蒙 神 的 教 训 。 凡 听 见 父 之 教 训 又 学 习 的 ， 就 到 我 这 里 来 。</a:t>
            </a:r>
          </a:p>
          <a:p>
            <a:pPr marL="0" marR="0">
              <a:spcBef>
                <a:spcPts val="0"/>
              </a:spcBef>
              <a:spcAft>
                <a:spcPts val="0"/>
              </a:spcAft>
            </a:pPr>
            <a:r>
              <a:rPr lang="zh-CN" altLang="en-US" sz="3600" b="1" dirty="0">
                <a:solidFill>
                  <a:srgbClr val="FF0000"/>
                </a:solidFill>
                <a:effectLst/>
                <a:latin typeface="Times New Roman" panose="02020603050405020304" pitchFamily="18" charset="0"/>
                <a:ea typeface="SimSun" panose="02010600030101010101" pitchFamily="2" charset="-122"/>
              </a:rPr>
              <a:t>   	</a:t>
            </a:r>
            <a:r>
              <a:rPr lang="en-US" altLang="zh-CN" sz="3600" b="1" dirty="0">
                <a:solidFill>
                  <a:srgbClr val="FF0000"/>
                </a:solidFill>
                <a:effectLst/>
                <a:latin typeface="Times New Roman" panose="02020603050405020304" pitchFamily="18" charset="0"/>
                <a:ea typeface="SimSun" panose="02010600030101010101" pitchFamily="2" charset="-122"/>
              </a:rPr>
              <a:t>The writings of the prophets say, And they will all have teaching from God. Everyone whose ears have been open to the teaching of the Father comes to me.</a:t>
            </a:r>
          </a:p>
        </p:txBody>
      </p:sp>
    </p:spTree>
    <p:extLst>
      <p:ext uri="{BB962C8B-B14F-4D97-AF65-F5344CB8AC3E}">
        <p14:creationId xmlns:p14="http://schemas.microsoft.com/office/powerpoint/2010/main" val="3047565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TotalTime>
  <Words>2866</Words>
  <Application>Microsoft Office PowerPoint</Application>
  <PresentationFormat>Widescreen</PresentationFormat>
  <Paragraphs>146</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Avenir Next LT Pro</vt:lpstr>
      <vt:lpstr>Calibri</vt:lpstr>
      <vt:lpstr>Calibri Light</vt:lpstr>
      <vt:lpstr>Lucida Bright</vt:lpstr>
      <vt:lpstr>Times New Roman</vt:lpstr>
      <vt:lpstr>Office Theme</vt:lpstr>
      <vt:lpstr>离弃耶稣的人群 People Turned Away from Jesus  约翰John 6：60-71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London subway - a big iron earthworm carrying many people and run in the ground 伦敦地铁 ？</vt:lpstr>
      <vt:lpstr>Marie Monsen 1878-1962</vt:lpstr>
      <vt:lpstr>Prevalent drowning or dumping new-born infant girls because of poverty, tax, superstition, etc. 由于贫穷、税负、迷信等原因，溺死或抛弃新生女婴的现象十分普遍</vt:lpstr>
      <vt:lpstr>The Awakening: Revival in China, A Work of the Holy Spirit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耶稣公正的审判  Jesus’ Just Judgement 约翰 John 5:30-47</dc:title>
  <dc:creator>wang jonathan</dc:creator>
  <cp:lastModifiedBy>wang jonathan</cp:lastModifiedBy>
  <cp:revision>157</cp:revision>
  <dcterms:created xsi:type="dcterms:W3CDTF">2024-03-21T22:38:27Z</dcterms:created>
  <dcterms:modified xsi:type="dcterms:W3CDTF">2024-11-05T20:39:18Z</dcterms:modified>
</cp:coreProperties>
</file>