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2" r:id="rId4"/>
    <p:sldId id="283" r:id="rId5"/>
    <p:sldId id="257" r:id="rId6"/>
    <p:sldId id="258" r:id="rId7"/>
    <p:sldId id="259" r:id="rId8"/>
    <p:sldId id="260" r:id="rId9"/>
    <p:sldId id="261" r:id="rId10"/>
    <p:sldId id="262" r:id="rId11"/>
    <p:sldId id="263" r:id="rId12"/>
    <p:sldId id="264" r:id="rId13"/>
    <p:sldId id="265" r:id="rId14"/>
    <p:sldId id="267"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2" d="100"/>
          <a:sy n="92" d="100"/>
        </p:scale>
        <p:origin x="1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4/25/2024</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4/25/2024</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122362"/>
            <a:ext cx="9144000" cy="4253201"/>
          </a:xfrm>
        </p:spPr>
        <p:txBody>
          <a:bodyPr>
            <a:normAutofit/>
          </a:bodyPr>
          <a:lstStyle/>
          <a:p>
            <a:r>
              <a:rPr lang="zh-CN" altLang="en-US" b="1" dirty="0"/>
              <a:t>耶稣公正的审判  </a:t>
            </a:r>
            <a:r>
              <a:rPr lang="en-US" altLang="zh-CN" b="1" dirty="0"/>
              <a:t>Jesus’ Just Judgement</a:t>
            </a:r>
            <a:br>
              <a:rPr lang="en-US" altLang="zh-CN" b="1" dirty="0"/>
            </a:br>
            <a:r>
              <a:rPr lang="zh-CN" altLang="en-US" b="1" dirty="0"/>
              <a:t>约翰 </a:t>
            </a:r>
            <a:r>
              <a:rPr lang="en-US" altLang="zh-CN" b="1" dirty="0"/>
              <a:t>John 5:30-47</a:t>
            </a:r>
            <a:endParaRPr lang="en-US" b="1" dirty="0"/>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4D594-C5DD-97B0-8505-F8E0682E2DEF}"/>
              </a:ext>
            </a:extLst>
          </p:cNvPr>
          <p:cNvSpPr>
            <a:spLocks noGrp="1"/>
          </p:cNvSpPr>
          <p:nvPr>
            <p:ph idx="1"/>
          </p:nvPr>
        </p:nvSpPr>
        <p:spPr>
          <a:xfrm>
            <a:off x="249382" y="429490"/>
            <a:ext cx="11714018" cy="6296891"/>
          </a:xfrm>
        </p:spPr>
        <p:txBody>
          <a:bodyPr>
            <a:normAutofit/>
          </a:bodyPr>
          <a:lstStyle/>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诗</a:t>
            </a:r>
            <a:r>
              <a:rPr lang="en-US" altLang="zh-CN" sz="3200" b="1" dirty="0">
                <a:solidFill>
                  <a:srgbClr val="0070C0"/>
                </a:solidFill>
                <a:effectLst/>
                <a:latin typeface="Times New Roman" panose="02020603050405020304" pitchFamily="18" charset="0"/>
                <a:ea typeface="SimSun" panose="02010600030101010101" pitchFamily="2" charset="-122"/>
              </a:rPr>
              <a:t>Ps 33:8-9</a:t>
            </a:r>
          </a:p>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愿全地都敬畏耶和华；愿世上的居民都惧怕他。因为他说有，就有；命立，就立。</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8 Let all the earth fear the Lord; let all the inhabitants of the world stand in awe of him!</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9 For he spoke, and it came to be; he commanded, and it stood firm.</a:t>
            </a:r>
          </a:p>
        </p:txBody>
      </p:sp>
    </p:spTree>
    <p:extLst>
      <p:ext uri="{BB962C8B-B14F-4D97-AF65-F5344CB8AC3E}">
        <p14:creationId xmlns:p14="http://schemas.microsoft.com/office/powerpoint/2010/main" val="375289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5AE0A-5388-5409-6264-0FF40DBCC78A}"/>
              </a:ext>
            </a:extLst>
          </p:cNvPr>
          <p:cNvSpPr>
            <a:spLocks noGrp="1"/>
          </p:cNvSpPr>
          <p:nvPr>
            <p:ph idx="1"/>
          </p:nvPr>
        </p:nvSpPr>
        <p:spPr>
          <a:xfrm>
            <a:off x="180109" y="207818"/>
            <a:ext cx="11845636" cy="5969145"/>
          </a:xfrm>
        </p:spPr>
        <p:txBody>
          <a:bodyPr>
            <a:normAutofit/>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启示</a:t>
            </a:r>
            <a:r>
              <a:rPr lang="en-US" sz="3200" b="1" dirty="0">
                <a:solidFill>
                  <a:srgbClr val="0070C0"/>
                </a:solidFill>
                <a:effectLst/>
                <a:latin typeface="Times New Roman" panose="02020603050405020304" pitchFamily="18" charset="0"/>
                <a:ea typeface="SimSun" panose="02010600030101010101" pitchFamily="2" charset="-122"/>
              </a:rPr>
              <a:t>Rev 1:8</a:t>
            </a:r>
            <a:r>
              <a:rPr lang="zh-CN" sz="3200" b="1" dirty="0">
                <a:solidFill>
                  <a:srgbClr val="0070C0"/>
                </a:solidFill>
                <a:effectLst/>
                <a:latin typeface="Times New Roman" panose="02020603050405020304" pitchFamily="18" charset="0"/>
                <a:ea typeface="SimSun" panose="02010600030101010101" pitchFamily="2" charset="-122"/>
              </a:rPr>
              <a:t>主 神 说 ，</a:t>
            </a:r>
            <a:r>
              <a:rPr lang="zh-CN" sz="3200" b="1" dirty="0">
                <a:effectLst/>
                <a:latin typeface="Times New Roman" panose="02020603050405020304" pitchFamily="18" charset="0"/>
                <a:ea typeface="SimSun" panose="02010600030101010101" pitchFamily="2" charset="-122"/>
              </a:rPr>
              <a:t> </a:t>
            </a:r>
            <a:r>
              <a:rPr lang="zh-CN" sz="3200" b="1" dirty="0">
                <a:solidFill>
                  <a:srgbClr val="FF0000"/>
                </a:solidFill>
                <a:effectLst/>
                <a:latin typeface="Times New Roman" panose="02020603050405020304" pitchFamily="18" charset="0"/>
                <a:ea typeface="SimSun" panose="02010600030101010101" pitchFamily="2" charset="-122"/>
              </a:rPr>
              <a:t>我 是 阿 拉 法 ， 我 是 俄 梅 戛</a:t>
            </a:r>
            <a:r>
              <a:rPr lang="zh-CN" sz="3200" b="1" dirty="0">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 阿 拉 法 俄 梅 戛 乃 希 腊 字 母 首 末 二 字 ） </a:t>
            </a:r>
            <a:r>
              <a:rPr lang="zh-CN" sz="3200" b="1" dirty="0">
                <a:effectLst/>
                <a:latin typeface="Times New Roman" panose="02020603050405020304" pitchFamily="18" charset="0"/>
                <a:ea typeface="SimSun" panose="02010600030101010101" pitchFamily="2" charset="-122"/>
              </a:rPr>
              <a:t>， </a:t>
            </a:r>
            <a:r>
              <a:rPr lang="zh-CN" sz="3200" b="1" dirty="0">
                <a:solidFill>
                  <a:srgbClr val="FF0000"/>
                </a:solidFill>
                <a:effectLst/>
                <a:latin typeface="Times New Roman" panose="02020603050405020304" pitchFamily="18" charset="0"/>
                <a:ea typeface="SimSun" panose="02010600030101010101" pitchFamily="2" charset="-122"/>
              </a:rPr>
              <a:t>是 昔 在 今 在 以 后 永 在 的 全 能 者</a:t>
            </a:r>
            <a:r>
              <a:rPr lang="zh-CN" sz="3200" b="1" dirty="0">
                <a:effectLst/>
                <a:latin typeface="Times New Roman" panose="02020603050405020304" pitchFamily="18" charset="0"/>
                <a:ea typeface="SimSun" panose="02010600030101010101" pitchFamily="2" charset="-122"/>
              </a:rPr>
              <a:t>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SimSun" panose="02010600030101010101" pitchFamily="2" charset="-122"/>
              </a:rPr>
              <a:t>I am the First and the Last, </a:t>
            </a:r>
            <a:r>
              <a:rPr lang="en-US" sz="3200" b="1" dirty="0">
                <a:solidFill>
                  <a:srgbClr val="0070C0"/>
                </a:solidFill>
                <a:effectLst/>
                <a:latin typeface="Times New Roman" panose="02020603050405020304" pitchFamily="18" charset="0"/>
                <a:ea typeface="SimSun" panose="02010600030101010101" pitchFamily="2" charset="-122"/>
              </a:rPr>
              <a:t>says the Lord God</a:t>
            </a:r>
            <a:r>
              <a:rPr lang="en-US" sz="3200" b="1" dirty="0">
                <a:solidFill>
                  <a:srgbClr val="FF0000"/>
                </a:solidFill>
                <a:effectLst/>
                <a:latin typeface="Times New Roman" panose="02020603050405020304" pitchFamily="18" charset="0"/>
                <a:ea typeface="SimSun" panose="02010600030101010101" pitchFamily="2" charset="-122"/>
              </a:rPr>
              <a:t> who is and was and is to come, the Ruler of all</a:t>
            </a:r>
            <a:r>
              <a:rPr lang="en-US" sz="3200" b="1" dirty="0">
                <a:effectLst/>
                <a:latin typeface="Times New Roman" panose="02020603050405020304" pitchFamily="18" charset="0"/>
                <a:ea typeface="SimSun" panose="02010600030101010101" pitchFamily="2" charset="-122"/>
              </a:rPr>
              <a:t>.</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effectLst/>
                <a:latin typeface="Times New Roman" panose="02020603050405020304" pitchFamily="18" charset="0"/>
                <a:ea typeface="SimSun" panose="02010600030101010101" pitchFamily="2" charset="-122"/>
              </a:rPr>
              <a:t>来</a:t>
            </a:r>
            <a:r>
              <a:rPr lang="en-US" sz="3200" b="1" dirty="0">
                <a:effectLst/>
                <a:latin typeface="Times New Roman" panose="02020603050405020304" pitchFamily="18" charset="0"/>
                <a:ea typeface="SimSun" panose="02010600030101010101" pitchFamily="2" charset="-122"/>
              </a:rPr>
              <a:t>Hebrews 1:12</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你 要 将 天 地 卷 起 来 ， 像 一 件 外 衣 ， 天 地 就 都 改 变 了 。 惟 有 你 永 不 改 变 ， 你 的 年 数 没 有 穷 尽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They will be rolled up like a cloth, even like a robe, and they will be changed: but you are the same and your years will have no end.</a:t>
            </a:r>
            <a:endParaRPr lang="en-US" sz="28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774560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311727" y="332508"/>
            <a:ext cx="11672455" cy="6338455"/>
          </a:xfrm>
        </p:spPr>
        <p:txBody>
          <a:bodyPr>
            <a:noAutofit/>
          </a:bodyPr>
          <a:lstStyle/>
          <a:p>
            <a:pPr marL="0" marR="0">
              <a:spcBef>
                <a:spcPts val="0"/>
              </a:spcBef>
              <a:spcAft>
                <a:spcPts val="0"/>
              </a:spcAft>
            </a:pPr>
            <a:r>
              <a:rPr lang="zh-CN" altLang="en-US" sz="3200" b="1" dirty="0">
                <a:solidFill>
                  <a:srgbClr val="0070C0"/>
                </a:solidFill>
                <a:effectLst/>
                <a:latin typeface="Times New Roman" panose="02020603050405020304" pitchFamily="18" charset="0"/>
                <a:ea typeface="SimSun" panose="02010600030101010101" pitchFamily="2" charset="-122"/>
              </a:rPr>
              <a:t>马可福音</a:t>
            </a:r>
            <a:r>
              <a:rPr lang="en-US" altLang="zh-CN" sz="3200" b="1" dirty="0">
                <a:solidFill>
                  <a:srgbClr val="0070C0"/>
                </a:solidFill>
                <a:effectLst/>
                <a:latin typeface="Times New Roman" panose="02020603050405020304" pitchFamily="18" charset="0"/>
                <a:ea typeface="SimSun" panose="02010600030101010101" pitchFamily="2" charset="-122"/>
              </a:rPr>
              <a:t>6:35-36</a:t>
            </a:r>
          </a:p>
          <a:p>
            <a:pPr marL="0" marR="0">
              <a:spcBef>
                <a:spcPts val="0"/>
              </a:spcBef>
              <a:spcAft>
                <a:spcPts val="0"/>
              </a:spcAft>
            </a:pPr>
            <a:endParaRPr lang="en-US" altLang="zh-CN"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6:35</a:t>
            </a:r>
            <a:r>
              <a:rPr lang="zh-CN" altLang="en-US" sz="3200" b="1" dirty="0">
                <a:solidFill>
                  <a:srgbClr val="0070C0"/>
                </a:solidFill>
                <a:effectLst/>
                <a:latin typeface="Times New Roman" panose="02020603050405020304" pitchFamily="18" charset="0"/>
                <a:ea typeface="SimSun" panose="02010600030101010101" pitchFamily="2" charset="-122"/>
              </a:rPr>
              <a:t>天 已 经 晚 了 ， 门 徒 进 前 来 说 ， 这 是 野 地 ， 天 已 经 晚 了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And at the end of the day, his disciples came to him and said, This place is waste land, and it is late:</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6:36	</a:t>
            </a:r>
            <a:r>
              <a:rPr lang="zh-CN" altLang="en-US" sz="3200" b="1" dirty="0">
                <a:solidFill>
                  <a:srgbClr val="0070C0"/>
                </a:solidFill>
                <a:effectLst/>
                <a:latin typeface="Times New Roman" panose="02020603050405020304" pitchFamily="18" charset="0"/>
                <a:ea typeface="SimSun" panose="02010600030101010101" pitchFamily="2" charset="-122"/>
              </a:rPr>
              <a:t>请 叫 众 人 散 开 ， 他 们 好 往 四 面 乡 村 里 去 ， 自 己 买 什 么 吃 。</a:t>
            </a:r>
          </a:p>
          <a:p>
            <a:pPr marL="0" marR="0">
              <a:spcBef>
                <a:spcPts val="0"/>
              </a:spcBef>
              <a:spcAft>
                <a:spcPts val="0"/>
              </a:spcAft>
            </a:pPr>
            <a:r>
              <a:rPr lang="en-US" altLang="zh-CN" sz="3200" b="1" dirty="0">
                <a:solidFill>
                  <a:srgbClr val="0070C0"/>
                </a:solidFill>
                <a:effectLst/>
                <a:latin typeface="Times New Roman" panose="02020603050405020304" pitchFamily="18" charset="0"/>
                <a:ea typeface="SimSun" panose="02010600030101010101" pitchFamily="2" charset="-122"/>
              </a:rPr>
              <a:t>Send them away, so that they may go into the country and small towns round about, and get some food for themselves.</a:t>
            </a:r>
          </a:p>
        </p:txBody>
      </p:sp>
    </p:spTree>
    <p:extLst>
      <p:ext uri="{BB962C8B-B14F-4D97-AF65-F5344CB8AC3E}">
        <p14:creationId xmlns:p14="http://schemas.microsoft.com/office/powerpoint/2010/main" val="344317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D6ACA0-AA46-FBA8-B169-46B295BD5170}"/>
              </a:ext>
            </a:extLst>
          </p:cNvPr>
          <p:cNvSpPr>
            <a:spLocks noGrp="1"/>
          </p:cNvSpPr>
          <p:nvPr>
            <p:ph idx="1"/>
          </p:nvPr>
        </p:nvSpPr>
        <p:spPr>
          <a:xfrm>
            <a:off x="193964" y="69273"/>
            <a:ext cx="11894127" cy="6740236"/>
          </a:xfrm>
        </p:spPr>
        <p:txBody>
          <a:bodyPr>
            <a:normAutofit/>
          </a:bodyPr>
          <a:lstStyle/>
          <a:p>
            <a:pPr marL="0" marR="0">
              <a:spcBef>
                <a:spcPts val="0"/>
              </a:spcBef>
              <a:spcAft>
                <a:spcPts val="0"/>
              </a:spcAft>
            </a:pPr>
            <a:r>
              <a:rPr lang="zh-CN" altLang="en-US" sz="3500" b="1" dirty="0">
                <a:solidFill>
                  <a:srgbClr val="0070C0"/>
                </a:solidFill>
                <a:effectLst/>
                <a:latin typeface="Times New Roman" panose="02020603050405020304" pitchFamily="18" charset="0"/>
                <a:ea typeface="SimSun" panose="02010600030101010101" pitchFamily="2" charset="-122"/>
              </a:rPr>
              <a:t>马太福音 </a:t>
            </a:r>
            <a:r>
              <a:rPr lang="en-US" altLang="zh-CN" sz="3500" b="1" dirty="0">
                <a:solidFill>
                  <a:srgbClr val="0070C0"/>
                </a:solidFill>
                <a:effectLst/>
                <a:latin typeface="Times New Roman" panose="02020603050405020304" pitchFamily="18" charset="0"/>
                <a:ea typeface="SimSun" panose="02010600030101010101" pitchFamily="2" charset="-122"/>
              </a:rPr>
              <a:t>Matthew 14:21</a:t>
            </a:r>
          </a:p>
          <a:p>
            <a:pPr marL="0" marR="0">
              <a:spcBef>
                <a:spcPts val="0"/>
              </a:spcBef>
              <a:spcAft>
                <a:spcPts val="0"/>
              </a:spcAft>
            </a:pPr>
            <a:endParaRPr lang="en-US" altLang="zh-CN" sz="35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zh-CN" altLang="en-US" sz="3500" b="1" dirty="0">
                <a:solidFill>
                  <a:srgbClr val="0070C0"/>
                </a:solidFill>
                <a:effectLst/>
                <a:latin typeface="Times New Roman" panose="02020603050405020304" pitchFamily="18" charset="0"/>
                <a:ea typeface="SimSun" panose="02010600030101010101" pitchFamily="2" charset="-122"/>
              </a:rPr>
              <a:t>吃 的 人 ， 除 了 妇 女 孩 子 ， 约 有 五 千 。</a:t>
            </a:r>
          </a:p>
          <a:p>
            <a:pPr marL="0" marR="0">
              <a:spcBef>
                <a:spcPts val="0"/>
              </a:spcBef>
              <a:spcAft>
                <a:spcPts val="0"/>
              </a:spcAft>
            </a:pPr>
            <a:r>
              <a:rPr lang="en-US" altLang="zh-CN" sz="3500" b="1" dirty="0">
                <a:solidFill>
                  <a:srgbClr val="0070C0"/>
                </a:solidFill>
                <a:effectLst/>
                <a:latin typeface="Times New Roman" panose="02020603050405020304" pitchFamily="18" charset="0"/>
                <a:ea typeface="SimSun" panose="02010600030101010101" pitchFamily="2" charset="-122"/>
              </a:rPr>
              <a:t>And those who had food were about five thousand men, in addition to women and children.</a:t>
            </a:r>
          </a:p>
          <a:p>
            <a:pPr marL="0" marR="0">
              <a:spcBef>
                <a:spcPts val="0"/>
              </a:spcBef>
              <a:spcAft>
                <a:spcPts val="0"/>
              </a:spcAft>
            </a:pPr>
            <a:endParaRPr lang="en-US" altLang="zh-CN" sz="3500" b="1" dirty="0">
              <a:solidFill>
                <a:srgbClr val="0070C0"/>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632428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EDA237-4F9C-F9E8-CC6F-70C152C23E1B}"/>
              </a:ext>
            </a:extLst>
          </p:cNvPr>
          <p:cNvSpPr>
            <a:spLocks noGrp="1"/>
          </p:cNvSpPr>
          <p:nvPr>
            <p:ph idx="1"/>
          </p:nvPr>
        </p:nvSpPr>
        <p:spPr>
          <a:xfrm>
            <a:off x="311727" y="588818"/>
            <a:ext cx="11755582" cy="5588145"/>
          </a:xfrm>
        </p:spPr>
        <p:txBody>
          <a:bodyPr>
            <a:normAutofit fontScale="925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马可</a:t>
            </a:r>
            <a:r>
              <a:rPr kumimoji="0" lang="en-US" altLang="zh-CN"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Mark 10:24</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门 徒 希 奇 他 的 话 。 耶 稣 又 对 他 们 说 ， 小 子 ， 倚 靠 钱 财 的 人 进 神 的 国 ， 是 何 等 的 难 哪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And the disciples were full of wonder at his words. But Jesus said to them again, Children, how hard it is for those who put faith in wealth to come into the kingdom of God!</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CN"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提前 </a:t>
            </a:r>
            <a:r>
              <a:rPr kumimoji="0" lang="en-US" altLang="zh-CN"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1Tim 6:17</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你 要 嘱 咐 那 些 今 世 富 足 的 人 ， 不 要 自 高 ， 也 不 要 倚 靠 无 定 的 钱 财 。 只 要 倚 靠 那 厚 赐 百 物 给 我 们 享 受 的 神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altLang="zh-CN"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Give orders to those who have money and goods in this life, not to be lifted up in their minds, or to put their hope in the uncertain chances of wealth, but in God who gives us in full measure all things for our use;</a:t>
            </a:r>
            <a:endParaRPr lang="en-US" dirty="0"/>
          </a:p>
        </p:txBody>
      </p:sp>
    </p:spTree>
    <p:extLst>
      <p:ext uri="{BB962C8B-B14F-4D97-AF65-F5344CB8AC3E}">
        <p14:creationId xmlns:p14="http://schemas.microsoft.com/office/powerpoint/2010/main" val="1912674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74F67-D199-EFB8-AF0B-AA4FE1C89507}"/>
              </a:ext>
            </a:extLst>
          </p:cNvPr>
          <p:cNvSpPr>
            <a:spLocks noGrp="1"/>
          </p:cNvSpPr>
          <p:nvPr>
            <p:ph idx="1"/>
          </p:nvPr>
        </p:nvSpPr>
        <p:spPr>
          <a:xfrm>
            <a:off x="290945" y="318654"/>
            <a:ext cx="11769437" cy="6442363"/>
          </a:xfrm>
        </p:spPr>
        <p:txBody>
          <a:bodyPr>
            <a:normAutofit/>
          </a:bodyPr>
          <a:lstStyle/>
          <a:p>
            <a:pPr marL="0" marR="0">
              <a:spcBef>
                <a:spcPts val="0"/>
              </a:spcBef>
              <a:spcAft>
                <a:spcPts val="0"/>
              </a:spcAft>
            </a:pPr>
            <a:r>
              <a:rPr lang="zh-CN" altLang="en-US" sz="2800" b="1" dirty="0">
                <a:solidFill>
                  <a:srgbClr val="0070C0"/>
                </a:solidFill>
                <a:effectLst/>
                <a:latin typeface="Times New Roman" panose="02020603050405020304" pitchFamily="18" charset="0"/>
                <a:ea typeface="SimSun" panose="02010600030101010101" pitchFamily="2" charset="-122"/>
              </a:rPr>
              <a:t>今天这段经文的教训就是：</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1 </a:t>
            </a:r>
            <a:r>
              <a:rPr lang="zh-CN" altLang="en-US" sz="2800" b="1" dirty="0">
                <a:solidFill>
                  <a:srgbClr val="0070C0"/>
                </a:solidFill>
                <a:effectLst/>
                <a:latin typeface="Times New Roman" panose="02020603050405020304" pitchFamily="18" charset="0"/>
                <a:ea typeface="SimSun" panose="02010600030101010101" pitchFamily="2" charset="-122"/>
              </a:rPr>
              <a:t>我们的耶稣是可以无中生有的神</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2 </a:t>
            </a:r>
            <a:r>
              <a:rPr lang="zh-CN" altLang="en-US" sz="2800" b="1" dirty="0">
                <a:solidFill>
                  <a:srgbClr val="0070C0"/>
                </a:solidFill>
                <a:effectLst/>
                <a:latin typeface="Times New Roman" panose="02020603050405020304" pitchFamily="18" charset="0"/>
                <a:ea typeface="SimSun" panose="02010600030101010101" pitchFamily="2" charset="-122"/>
              </a:rPr>
              <a:t>要想看见神的作为，面对困难时，不要推脱</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3 </a:t>
            </a:r>
            <a:r>
              <a:rPr lang="zh-CN" altLang="en-US" sz="2800" b="1" dirty="0">
                <a:solidFill>
                  <a:srgbClr val="0070C0"/>
                </a:solidFill>
                <a:effectLst/>
                <a:latin typeface="Times New Roman" panose="02020603050405020304" pitchFamily="18" charset="0"/>
                <a:ea typeface="SimSun" panose="02010600030101010101" pitchFamily="2" charset="-122"/>
              </a:rPr>
              <a:t>要想看见神的作为，心里不要依靠钱，要依靠神。</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4 </a:t>
            </a:r>
            <a:r>
              <a:rPr lang="zh-CN" altLang="en-US" sz="2800" b="1" dirty="0">
                <a:solidFill>
                  <a:srgbClr val="0070C0"/>
                </a:solidFill>
                <a:effectLst/>
                <a:latin typeface="Times New Roman" panose="02020603050405020304" pitchFamily="18" charset="0"/>
                <a:ea typeface="SimSun" panose="02010600030101010101" pitchFamily="2" charset="-122"/>
              </a:rPr>
              <a:t>尽力，并信神与我们同在</a:t>
            </a:r>
          </a:p>
          <a:p>
            <a:pPr marL="0" marR="0">
              <a:spcBef>
                <a:spcPts val="0"/>
              </a:spcBef>
              <a:spcAft>
                <a:spcPts val="0"/>
              </a:spcAft>
            </a:pPr>
            <a:endParaRPr lang="zh-CN" altLang="en-US"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en-US" altLang="zh-CN" sz="2800" b="1" dirty="0">
                <a:solidFill>
                  <a:srgbClr val="0070C0"/>
                </a:solidFill>
                <a:effectLst/>
                <a:latin typeface="Times New Roman" panose="02020603050405020304" pitchFamily="18" charset="0"/>
                <a:ea typeface="SimSun" panose="02010600030101010101" pitchFamily="2" charset="-122"/>
              </a:rPr>
              <a:t>5 </a:t>
            </a:r>
            <a:r>
              <a:rPr lang="zh-CN" altLang="en-US" sz="2800" b="1" dirty="0">
                <a:solidFill>
                  <a:srgbClr val="0070C0"/>
                </a:solidFill>
                <a:effectLst/>
                <a:latin typeface="Times New Roman" panose="02020603050405020304" pitchFamily="18" charset="0"/>
                <a:ea typeface="SimSun" panose="02010600030101010101" pitchFamily="2" charset="-122"/>
              </a:rPr>
              <a:t>按照耶稣的真相认识接受顺服耶稣，不要把我们的想法强加给他。</a:t>
            </a:r>
            <a:endParaRPr lang="en-US" altLang="zh-CN" sz="28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en-US" b="1" dirty="0">
              <a:solidFill>
                <a:srgbClr val="0070C0"/>
              </a:solidFill>
              <a:latin typeface="Times New Roman" panose="02020603050405020304" pitchFamily="18" charset="0"/>
              <a:ea typeface="SimSun" panose="02010600030101010101" pitchFamily="2" charset="-122"/>
            </a:endParaRPr>
          </a:p>
          <a:p>
            <a:pPr marL="0" marR="0">
              <a:spcBef>
                <a:spcPts val="0"/>
              </a:spcBef>
              <a:spcAft>
                <a:spcPts val="0"/>
              </a:spcAft>
            </a:pPr>
            <a:r>
              <a:rPr lang="zh-CN" altLang="en-US" b="1">
                <a:solidFill>
                  <a:srgbClr val="0070C0"/>
                </a:solidFill>
                <a:latin typeface="Times New Roman" panose="02020603050405020304" pitchFamily="18" charset="0"/>
                <a:ea typeface="SimSun" panose="02010600030101010101" pitchFamily="2" charset="-122"/>
              </a:rPr>
              <a:t>应用？</a:t>
            </a:r>
            <a:endParaRPr lang="en-US" dirty="0"/>
          </a:p>
        </p:txBody>
      </p:sp>
    </p:spTree>
    <p:extLst>
      <p:ext uri="{BB962C8B-B14F-4D97-AF65-F5344CB8AC3E}">
        <p14:creationId xmlns:p14="http://schemas.microsoft.com/office/powerpoint/2010/main" val="3762383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318655" y="277090"/>
            <a:ext cx="11686309" cy="6428509"/>
          </a:xfrm>
        </p:spPr>
        <p:txBody>
          <a:bodyPr>
            <a:normAutofit/>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a:t>
            </a:r>
            <a:r>
              <a:rPr lang="zh-CN" sz="3200" b="1" dirty="0">
                <a:solidFill>
                  <a:srgbClr val="0070C0"/>
                </a:solidFill>
                <a:effectLst/>
                <a:latin typeface="Times New Roman" panose="02020603050405020304" pitchFamily="18" charset="0"/>
                <a:ea typeface="SimSun" panose="02010600030101010101" pitchFamily="2" charset="-122"/>
              </a:rPr>
              <a:t>人不接受施洗约翰的证词是因为</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People don</a:t>
            </a:r>
            <a:r>
              <a:rPr lang="zh-CN" sz="3200" b="1" dirty="0">
                <a:solidFill>
                  <a:srgbClr val="0070C0"/>
                </a:solidFill>
                <a:effectLst/>
                <a:latin typeface="Times New Roman" panose="02020603050405020304" pitchFamily="18" charset="0"/>
                <a:ea typeface="SimSun" panose="02010600030101010101" pitchFamily="2" charset="-122"/>
              </a:rPr>
              <a:t>’</a:t>
            </a:r>
            <a:r>
              <a:rPr lang="en-US" sz="3200" b="1" dirty="0">
                <a:solidFill>
                  <a:srgbClr val="0070C0"/>
                </a:solidFill>
                <a:effectLst/>
                <a:latin typeface="Times New Roman" panose="02020603050405020304" pitchFamily="18" charset="0"/>
                <a:ea typeface="SimSun" panose="02010600030101010101" pitchFamily="2" charset="-122"/>
              </a:rPr>
              <a:t>t accept witnesses</a:t>
            </a:r>
            <a:r>
              <a:rPr lang="zh-CN" sz="3200" b="1" dirty="0">
                <a:solidFill>
                  <a:srgbClr val="0070C0"/>
                </a:solidFill>
                <a:effectLst/>
                <a:latin typeface="Times New Roman" panose="02020603050405020304" pitchFamily="18" charset="0"/>
                <a:ea typeface="SimSun" panose="02010600030101010101" pitchFamily="2" charset="-122"/>
              </a:rPr>
              <a:t>’</a:t>
            </a:r>
            <a:r>
              <a:rPr lang="en-US" sz="3200" b="1" dirty="0">
                <a:solidFill>
                  <a:srgbClr val="0070C0"/>
                </a:solidFill>
                <a:effectLst/>
                <a:latin typeface="Times New Roman" panose="02020603050405020304" pitchFamily="18" charset="0"/>
                <a:ea typeface="SimSun" panose="02010600030101010101" pitchFamily="2" charset="-122"/>
              </a:rPr>
              <a:t> testimonies because</a:t>
            </a:r>
            <a:r>
              <a:rPr lang="zh-CN" sz="3200" b="1" dirty="0">
                <a:solidFill>
                  <a:srgbClr val="0070C0"/>
                </a:solidFill>
                <a:effectLst/>
                <a:latin typeface="Times New Roman" panose="02020603050405020304" pitchFamily="18" charset="0"/>
                <a:ea typeface="SimSun" panose="02010600030101010101" pitchFamily="2" charset="-122"/>
              </a:rPr>
              <a:t>：：</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 </a:t>
            </a:r>
            <a:r>
              <a:rPr lang="zh-CN" sz="3200" b="1" dirty="0">
                <a:solidFill>
                  <a:srgbClr val="0070C0"/>
                </a:solidFill>
                <a:effectLst/>
                <a:latin typeface="Times New Roman" panose="02020603050405020304" pitchFamily="18" charset="0"/>
                <a:ea typeface="SimSun" panose="02010600030101010101" pitchFamily="2" charset="-122"/>
              </a:rPr>
              <a:t>约翰见证的是真理：这不仅要求悔改，还要结出悔改的果子，</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John testifies to the truth: that it requires not only repentance, but the fruits of repentance.</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B  </a:t>
            </a:r>
            <a:r>
              <a:rPr lang="zh-CN" sz="3200" b="1" dirty="0">
                <a:solidFill>
                  <a:srgbClr val="0070C0"/>
                </a:solidFill>
                <a:effectLst/>
                <a:latin typeface="Times New Roman" panose="02020603050405020304" pitchFamily="18" charset="0"/>
                <a:ea typeface="SimSun" panose="02010600030101010101" pitchFamily="2" charset="-122"/>
              </a:rPr>
              <a:t>听者心里有其它的依靠，他们的家世，他们的传承，他们有很好的亲戚。</a:t>
            </a:r>
            <a:r>
              <a:rPr lang="en-US" sz="3200" b="1" dirty="0">
                <a:solidFill>
                  <a:srgbClr val="0070C0"/>
                </a:solidFill>
                <a:effectLst/>
                <a:latin typeface="Times New Roman" panose="02020603050405020304" pitchFamily="18" charset="0"/>
                <a:ea typeface="SimSun" panose="02010600030101010101" pitchFamily="2" charset="-122"/>
              </a:rPr>
              <a:t>The listener has other things in mind to fall back on, their family line, their heritage, they have great relatives</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C </a:t>
            </a:r>
            <a:r>
              <a:rPr lang="zh-CN" sz="3200" b="1" dirty="0">
                <a:solidFill>
                  <a:srgbClr val="0070C0"/>
                </a:solidFill>
                <a:effectLst/>
                <a:latin typeface="Times New Roman" panose="02020603050405020304" pitchFamily="18" charset="0"/>
                <a:ea typeface="SimSun" panose="02010600030101010101" pitchFamily="2" charset="-122"/>
              </a:rPr>
              <a:t>听者坚持自己的神学理念。</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 listener sticks to his or her theological philosophy.</a:t>
            </a:r>
            <a:endParaRPr lang="en-US" sz="3200" dirty="0">
              <a:solidFill>
                <a:srgbClr val="0070C0"/>
              </a:solidFill>
            </a:endParaRPr>
          </a:p>
        </p:txBody>
      </p:sp>
    </p:spTree>
    <p:extLst>
      <p:ext uri="{BB962C8B-B14F-4D97-AF65-F5344CB8AC3E}">
        <p14:creationId xmlns:p14="http://schemas.microsoft.com/office/powerpoint/2010/main" val="1888100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29ECA-F309-FB81-4C12-387B39487132}"/>
              </a:ext>
            </a:extLst>
          </p:cNvPr>
          <p:cNvSpPr>
            <a:spLocks noGrp="1"/>
          </p:cNvSpPr>
          <p:nvPr>
            <p:ph idx="1"/>
          </p:nvPr>
        </p:nvSpPr>
        <p:spPr>
          <a:xfrm>
            <a:off x="180109" y="138545"/>
            <a:ext cx="11644746" cy="6038418"/>
          </a:xfrm>
        </p:spPr>
        <p:txBody>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2 </a:t>
            </a:r>
            <a:r>
              <a:rPr lang="zh-CN" sz="3200" b="1" dirty="0">
                <a:solidFill>
                  <a:srgbClr val="0070C0"/>
                </a:solidFill>
                <a:effectLst/>
                <a:latin typeface="Times New Roman" panose="02020603050405020304" pitchFamily="18" charset="0"/>
                <a:ea typeface="SimSun" panose="02010600030101010101" pitchFamily="2" charset="-122"/>
              </a:rPr>
              <a:t>人不接受物证 即耶稣的行为，是因为：嫉妒、既得利益受到威胁。</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People don't accept physical evidence, i.e., Jesus' actions, because of: jealousy, or vested interest threatened.</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3 </a:t>
            </a:r>
            <a:r>
              <a:rPr lang="zh-CN" sz="3200" b="1" dirty="0">
                <a:solidFill>
                  <a:srgbClr val="0070C0"/>
                </a:solidFill>
                <a:effectLst/>
                <a:latin typeface="Times New Roman" panose="02020603050405020304" pitchFamily="18" charset="0"/>
                <a:ea typeface="SimSun" panose="02010600030101010101" pitchFamily="2" charset="-122"/>
              </a:rPr>
              <a:t>人不接受上帝的见证 是因为：人对神的轻忽态度，没有</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注意</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或</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以当有的重视态度去看待</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上帝的显现。</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Man's failure to accept God's testimony is due to: man's dismissive attitude toward God, his failure to "pay attention" or "view" God's appearances with the importance that should be attached to them.</a:t>
            </a:r>
            <a:endParaRPr lang="en-US" sz="3200" dirty="0">
              <a:solidFill>
                <a:srgbClr val="0070C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474760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297873" y="304800"/>
            <a:ext cx="11672454" cy="6262255"/>
          </a:xfrm>
        </p:spPr>
        <p:txBody>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4 </a:t>
            </a:r>
            <a:r>
              <a:rPr lang="zh-CN" sz="3200" b="1" dirty="0">
                <a:solidFill>
                  <a:srgbClr val="0070C0"/>
                </a:solidFill>
                <a:effectLst/>
                <a:latin typeface="Times New Roman" panose="02020603050405020304" pitchFamily="18" charset="0"/>
                <a:ea typeface="SimSun" panose="02010600030101010101" pitchFamily="2" charset="-122"/>
              </a:rPr>
              <a:t>人不接受圣经的见证 是因为：人没有决心把神的话应用在生活里。</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Man does not accept the testimony of the Bible because: man is not determined to apply the Word of God to his life.</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u="none" strike="noStrike"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5 </a:t>
            </a:r>
            <a:r>
              <a:rPr lang="zh-CN" sz="3200" b="1" dirty="0">
                <a:solidFill>
                  <a:srgbClr val="0070C0"/>
                </a:solidFill>
                <a:effectLst/>
                <a:latin typeface="Times New Roman" panose="02020603050405020304" pitchFamily="18" charset="0"/>
                <a:ea typeface="SimSun" panose="02010600030101010101" pitchFamily="2" charset="-122"/>
              </a:rPr>
              <a:t>还有一个原因，就是人喜欢得到别人的赞赏、称赞。</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There is another reason: people like to be appreciated and praised by others.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u="none" strike="noStrike"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 </a:t>
            </a:r>
            <a:r>
              <a:rPr lang="zh-CN" sz="3200" b="1" dirty="0">
                <a:solidFill>
                  <a:srgbClr val="0070C0"/>
                </a:solidFill>
                <a:effectLst/>
                <a:latin typeface="Times New Roman" panose="02020603050405020304" pitchFamily="18" charset="0"/>
                <a:ea typeface="SimSun" panose="02010600030101010101" pitchFamily="2" charset="-122"/>
              </a:rPr>
              <a:t>还有一个原因，人口是心非，并没有真地追求</a:t>
            </a:r>
            <a:r>
              <a:rPr lang="zh-CN" sz="3200" b="1" dirty="0">
                <a:solidFill>
                  <a:srgbClr val="0070C0"/>
                </a:solidFill>
                <a:effectLst/>
                <a:latin typeface="PMingLiU" panose="02020500000000000000" pitchFamily="18" charset="-120"/>
                <a:ea typeface="SimSun" panose="02010600030101010101" pitchFamily="2" charset="-122"/>
                <a:cs typeface="PMingLiU" panose="02020500000000000000" pitchFamily="18" charset="-120"/>
              </a:rPr>
              <a:t>摩西律法、良心、道德、知识、科学。</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There is another reason: people pay lip service and do not really pursue the Law of Moses, conscience, morality, knowledge, and science</a:t>
            </a:r>
            <a:endParaRPr lang="en-US" sz="3200" dirty="0">
              <a:solidFill>
                <a:srgbClr val="0070C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31948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45D28D-5820-1A86-310C-6F547FF53B5E}"/>
              </a:ext>
            </a:extLst>
          </p:cNvPr>
          <p:cNvSpPr>
            <a:spLocks noGrp="1"/>
          </p:cNvSpPr>
          <p:nvPr>
            <p:ph idx="1"/>
          </p:nvPr>
        </p:nvSpPr>
        <p:spPr>
          <a:xfrm>
            <a:off x="263236" y="353291"/>
            <a:ext cx="11090564" cy="6504709"/>
          </a:xfrm>
        </p:spPr>
        <p:txBody>
          <a:bodyPr>
            <a:noAutofit/>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a:t>
            </a:r>
            <a:r>
              <a:rPr lang="en-US" sz="3200" b="1" dirty="0">
                <a:solidFill>
                  <a:srgbClr val="0070C0"/>
                </a:solidFill>
                <a:effectLst/>
                <a:latin typeface="Times New Roman" panose="02020603050405020304" pitchFamily="18" charset="0"/>
                <a:ea typeface="SimSun" panose="02010600030101010101" pitchFamily="2" charset="-122"/>
              </a:rPr>
              <a:t>John 6</a:t>
            </a:r>
            <a:r>
              <a:rPr lang="zh-CN" sz="3200" b="1" dirty="0">
                <a:solidFill>
                  <a:srgbClr val="0070C0"/>
                </a:solidFill>
                <a:effectLst/>
                <a:latin typeface="Times New Roman" panose="02020603050405020304" pitchFamily="18" charset="0"/>
                <a:ea typeface="SimSun" panose="02010600030101010101" pitchFamily="2" charset="-122"/>
              </a:rPr>
              <a:t>：</a:t>
            </a:r>
            <a:r>
              <a:rPr lang="en-US" sz="3200" b="1" dirty="0">
                <a:solidFill>
                  <a:srgbClr val="0070C0"/>
                </a:solidFill>
                <a:effectLst/>
                <a:latin typeface="Times New Roman" panose="02020603050405020304" pitchFamily="18" charset="0"/>
                <a:ea typeface="SimSun" panose="02010600030101010101" pitchFamily="2" charset="-122"/>
              </a:rPr>
              <a:t>1-16</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	</a:t>
            </a:r>
            <a:r>
              <a:rPr lang="zh-CN" sz="3200" b="1" dirty="0">
                <a:solidFill>
                  <a:srgbClr val="0070C0"/>
                </a:solidFill>
                <a:effectLst/>
                <a:latin typeface="Times New Roman" panose="02020603050405020304" pitchFamily="18" charset="0"/>
                <a:ea typeface="SimSun" panose="02010600030101010101" pitchFamily="2" charset="-122"/>
              </a:rPr>
              <a:t>这 事 以 后 ， 耶 稣 渡 过 加 利 利 海 ， 就 是 提 比 哩 亚 海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After these things Jesus went away to the other side of the sea of Galilee--that is, the sea of Tiberias.</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6:2	</a:t>
            </a:r>
            <a:r>
              <a:rPr lang="zh-CN" sz="3200" b="1" dirty="0">
                <a:solidFill>
                  <a:srgbClr val="0070C0"/>
                </a:solidFill>
                <a:effectLst/>
                <a:latin typeface="Times New Roman" panose="02020603050405020304" pitchFamily="18" charset="0"/>
                <a:ea typeface="SimSun" panose="02010600030101010101" pitchFamily="2" charset="-122"/>
              </a:rPr>
              <a:t>有 许 多 人 ， 因 为 看 见 他 在 病 人 身 上 所 行 的 神 迹 ， 就 跟 随 他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And a great number of people went after him because they saw the signs which he did on those who were ill.</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6:3	</a:t>
            </a:r>
            <a:r>
              <a:rPr lang="zh-CN" sz="3200" b="1" dirty="0">
                <a:solidFill>
                  <a:srgbClr val="0070C0"/>
                </a:solidFill>
                <a:effectLst/>
                <a:latin typeface="Times New Roman" panose="02020603050405020304" pitchFamily="18" charset="0"/>
                <a:ea typeface="SimSun" panose="02010600030101010101" pitchFamily="2" charset="-122"/>
              </a:rPr>
              <a:t>耶 稣 上 了 山 ， 和 门 徒 一 同 坐 在 那 里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Then Jesus went up the mountain and was seated there with his disciples.</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6:4	</a:t>
            </a:r>
            <a:r>
              <a:rPr lang="zh-CN" sz="3200" b="1" dirty="0">
                <a:solidFill>
                  <a:srgbClr val="0070C0"/>
                </a:solidFill>
                <a:effectLst/>
                <a:latin typeface="Times New Roman" panose="02020603050405020304" pitchFamily="18" charset="0"/>
                <a:ea typeface="SimSun" panose="02010600030101010101" pitchFamily="2" charset="-122"/>
              </a:rPr>
              <a:t>那 时 犹 太 人 的 逾 越 节 近 了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Now the Passover, a feast of the Jews, was near.</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98130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B5CE61-B33D-6669-91A2-6A396A118F91}"/>
              </a:ext>
            </a:extLst>
          </p:cNvPr>
          <p:cNvSpPr>
            <a:spLocks noGrp="1"/>
          </p:cNvSpPr>
          <p:nvPr>
            <p:ph idx="1"/>
          </p:nvPr>
        </p:nvSpPr>
        <p:spPr>
          <a:xfrm>
            <a:off x="297873" y="200890"/>
            <a:ext cx="11693236" cy="6802583"/>
          </a:xfrm>
        </p:spPr>
        <p:txBody>
          <a:bodyPr>
            <a:normAutofit fontScale="92500" lnSpcReduction="100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6:5	</a:t>
            </a: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耶 稣 举 目 看 见 许 多 人 来 ， 就 对 腓 力 说 ， </a:t>
            </a:r>
            <a:r>
              <a:rPr kumimoji="0" lang="zh-CN"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我 们 从 哪 里 买 饼 叫 这 些 人 吃 呢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Lifting up his eyes, Jesus saw a great number of people coming to where he was, and he said to Philip</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n-cs"/>
              </a:rPr>
              <a:t>, Where may we get bread for all these people?</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6:6	</a:t>
            </a:r>
            <a:r>
              <a:rPr lang="zh-CN" sz="3600" b="1" dirty="0">
                <a:solidFill>
                  <a:srgbClr val="0070C0"/>
                </a:solidFill>
                <a:effectLst/>
                <a:latin typeface="Times New Roman" panose="02020603050405020304" pitchFamily="18" charset="0"/>
                <a:ea typeface="SimSun" panose="02010600030101010101" pitchFamily="2" charset="-122"/>
              </a:rPr>
              <a:t>他 说 这 话 ， 是 要 试 验 腓 力 。 他 自 己 原 知 道 要 怎 样 行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   	This he said, testing him: for he had no doubt what he himself would do.</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6:7	</a:t>
            </a:r>
            <a:r>
              <a:rPr lang="zh-CN" sz="3600" b="1" dirty="0">
                <a:solidFill>
                  <a:srgbClr val="0070C0"/>
                </a:solidFill>
                <a:effectLst/>
                <a:latin typeface="Times New Roman" panose="02020603050405020304" pitchFamily="18" charset="0"/>
                <a:ea typeface="SimSun" panose="02010600030101010101" pitchFamily="2" charset="-122"/>
              </a:rPr>
              <a:t>腓 力 回 答 说 ， 就 是 二 十 两 银 子 的 饼 ， 叫 他 们 各 人 吃 一 点 ， 也 是 不 够 的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   	Philip made answer, Bread to the value of two hundred pence would not be enough even to give everyone a little.</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6:8	</a:t>
            </a:r>
            <a:r>
              <a:rPr lang="zh-CN" sz="3600" b="1" dirty="0">
                <a:solidFill>
                  <a:srgbClr val="0070C0"/>
                </a:solidFill>
                <a:effectLst/>
                <a:latin typeface="Times New Roman" panose="02020603050405020304" pitchFamily="18" charset="0"/>
                <a:ea typeface="SimSun" panose="02010600030101010101" pitchFamily="2" charset="-122"/>
              </a:rPr>
              <a:t>有 一 个 门 徒 ， 就 是 西 门 彼 得 的 兄 弟 安 得 烈 ， 对 耶 稣 说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   	One of his disciples, Andrew, the brother of Simon Peter, said to Jesus,</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3629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103909" y="103909"/>
            <a:ext cx="11977255" cy="6754091"/>
          </a:xfrm>
        </p:spPr>
        <p:txBody>
          <a:bodyPr>
            <a:normAutofit fontScale="92500" lnSpcReduction="10000"/>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6:9	</a:t>
            </a:r>
            <a:r>
              <a:rPr lang="zh-CN" sz="3200" b="1" dirty="0">
                <a:solidFill>
                  <a:srgbClr val="0070C0"/>
                </a:solidFill>
                <a:effectLst/>
                <a:latin typeface="Times New Roman" panose="02020603050405020304" pitchFamily="18" charset="0"/>
                <a:ea typeface="SimSun" panose="02010600030101010101" pitchFamily="2" charset="-122"/>
              </a:rPr>
              <a:t>在 这 里 有 一 个 孩 童 ， 带 着 五 个 大 麦 饼 ， 两 条 鱼 。 只 是 分 给 这 许 多 人 ， 还 算 什 么 呢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There is a boy here with five barley cakes and two fishes: but what is that among such a number?</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6:10	</a:t>
            </a:r>
            <a:r>
              <a:rPr lang="zh-CN" sz="3200" b="1" dirty="0">
                <a:solidFill>
                  <a:srgbClr val="0070C0"/>
                </a:solidFill>
                <a:effectLst/>
                <a:latin typeface="Times New Roman" panose="02020603050405020304" pitchFamily="18" charset="0"/>
                <a:ea typeface="SimSun" panose="02010600030101010101" pitchFamily="2" charset="-122"/>
              </a:rPr>
              <a:t>耶 稣 说 </a:t>
            </a:r>
            <a:r>
              <a:rPr lang="zh-CN" sz="3200" b="1" dirty="0">
                <a:solidFill>
                  <a:srgbClr val="FF0000"/>
                </a:solidFill>
                <a:effectLst/>
                <a:latin typeface="Times New Roman" panose="02020603050405020304" pitchFamily="18" charset="0"/>
                <a:ea typeface="SimSun" panose="02010600030101010101" pitchFamily="2" charset="-122"/>
              </a:rPr>
              <a:t>， 你 们 叫 众 人 坐 下 。 原 来 那 地 方 的 草 多 ， 众 人 就 坐 下 。 数 目 约 有 五 千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SimSun" panose="02010600030101010101" pitchFamily="2" charset="-122"/>
              </a:rPr>
              <a:t>   	</a:t>
            </a:r>
            <a:r>
              <a:rPr lang="en-US" sz="3200" b="1" dirty="0">
                <a:solidFill>
                  <a:srgbClr val="0070C0"/>
                </a:solidFill>
                <a:effectLst/>
                <a:latin typeface="Times New Roman" panose="02020603050405020304" pitchFamily="18" charset="0"/>
                <a:ea typeface="SimSun" panose="02010600030101010101" pitchFamily="2" charset="-122"/>
              </a:rPr>
              <a:t>Jesus said</a:t>
            </a:r>
            <a:r>
              <a:rPr lang="en-US" sz="3200" b="1" dirty="0">
                <a:solidFill>
                  <a:srgbClr val="FF0000"/>
                </a:solidFill>
                <a:effectLst/>
                <a:latin typeface="Times New Roman" panose="02020603050405020304" pitchFamily="18" charset="0"/>
                <a:ea typeface="SimSun" panose="02010600030101010101" pitchFamily="2" charset="-122"/>
              </a:rPr>
              <a:t>, Let the people be seated. Now there was much grass in that place. And those seated on the grass were about five thousand.</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6:11	</a:t>
            </a:r>
            <a:r>
              <a:rPr lang="zh-CN" sz="3200" b="1" dirty="0">
                <a:solidFill>
                  <a:srgbClr val="0070C0"/>
                </a:solidFill>
                <a:effectLst/>
                <a:latin typeface="Times New Roman" panose="02020603050405020304" pitchFamily="18" charset="0"/>
                <a:ea typeface="SimSun" panose="02010600030101010101" pitchFamily="2" charset="-122"/>
              </a:rPr>
              <a:t>耶 稣 拿 起 饼 来 ， 祝 谢 了 ， 就 分 给 那 坐 着 的 人 。 分 鱼 也 是 这 样 ， 都 随 着 他 们 所 要 的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Then Jesus took the cakes and having given praise to God, he gave them to the people who were seated, and the fishes in the same way, as much as they had need of.</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6:12	 </a:t>
            </a:r>
            <a:r>
              <a:rPr lang="zh-CN" sz="3200" b="1" dirty="0">
                <a:solidFill>
                  <a:srgbClr val="0070C0"/>
                </a:solidFill>
                <a:effectLst/>
                <a:latin typeface="Times New Roman" panose="02020603050405020304" pitchFamily="18" charset="0"/>
                <a:ea typeface="SimSun" panose="02010600030101010101" pitchFamily="2" charset="-122"/>
              </a:rPr>
              <a:t>他 们 吃 饱 了 ， 耶 稣 对 门 徒 说 ， </a:t>
            </a:r>
            <a:r>
              <a:rPr lang="zh-CN" sz="3200" b="1" dirty="0">
                <a:solidFill>
                  <a:srgbClr val="FF0000"/>
                </a:solidFill>
                <a:effectLst/>
                <a:latin typeface="Times New Roman" panose="02020603050405020304" pitchFamily="18" charset="0"/>
                <a:ea typeface="SimSun" panose="02010600030101010101" pitchFamily="2" charset="-122"/>
              </a:rPr>
              <a:t>把 剩 下 的 零 碎 ， 收 拾 起 来 ， 免 得 有 糟 蹋 的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And when they had had enough, Jesus said to his disciples, </a:t>
            </a:r>
            <a:r>
              <a:rPr lang="en-US" sz="3200" b="1" dirty="0">
                <a:solidFill>
                  <a:srgbClr val="FF0000"/>
                </a:solidFill>
                <a:effectLst/>
                <a:latin typeface="Times New Roman" panose="02020603050405020304" pitchFamily="18" charset="0"/>
                <a:ea typeface="SimSun" panose="02010600030101010101" pitchFamily="2" charset="-122"/>
              </a:rPr>
              <a:t>Take up the broken bits which are</a:t>
            </a:r>
            <a:endParaRPr lang="en-US" dirty="0"/>
          </a:p>
        </p:txBody>
      </p:sp>
    </p:spTree>
    <p:extLst>
      <p:ext uri="{BB962C8B-B14F-4D97-AF65-F5344CB8AC3E}">
        <p14:creationId xmlns:p14="http://schemas.microsoft.com/office/powerpoint/2010/main" val="4194310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CFD1A0-636F-1B69-53CF-D89B7851A0BA}"/>
              </a:ext>
            </a:extLst>
          </p:cNvPr>
          <p:cNvSpPr>
            <a:spLocks noGrp="1"/>
          </p:cNvSpPr>
          <p:nvPr>
            <p:ph idx="1"/>
          </p:nvPr>
        </p:nvSpPr>
        <p:spPr>
          <a:xfrm>
            <a:off x="284018" y="173182"/>
            <a:ext cx="11734800" cy="6580909"/>
          </a:xfrm>
        </p:spPr>
        <p:txBody>
          <a:bodyPr>
            <a:normAutofit/>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6:13	</a:t>
            </a:r>
            <a:r>
              <a:rPr lang="zh-CN" sz="3200" b="1" dirty="0">
                <a:solidFill>
                  <a:srgbClr val="0070C0"/>
                </a:solidFill>
                <a:effectLst/>
                <a:latin typeface="Times New Roman" panose="02020603050405020304" pitchFamily="18" charset="0"/>
                <a:ea typeface="SimSun" panose="02010600030101010101" pitchFamily="2" charset="-122"/>
              </a:rPr>
              <a:t>他 们 便 将 那 五 个 大 麦 饼 的 零 碎 ， 就 是 众 人 吃 了 剩 下 的 ， 收 拾 起 来 ， 装 满 了 十 二 个 篮 子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So they took them up: twelve baskets full of broken bits of the five cakes which were over after the people had had enough.</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6:14	</a:t>
            </a:r>
            <a:r>
              <a:rPr lang="zh-CN" sz="3200" b="1" dirty="0">
                <a:solidFill>
                  <a:srgbClr val="0070C0"/>
                </a:solidFill>
                <a:effectLst/>
                <a:latin typeface="Times New Roman" panose="02020603050405020304" pitchFamily="18" charset="0"/>
                <a:ea typeface="SimSun" panose="02010600030101010101" pitchFamily="2" charset="-122"/>
              </a:rPr>
              <a:t>众 人 看 见 耶 稣 所 行 的 神 迹 。 就 说 ， 这 真 是 那 要 到 世 间 来 的 先 知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And when the people saw the sign which he had done, they said, Truly, this is the prophet who is to come into the world.</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6:15	</a:t>
            </a:r>
            <a:r>
              <a:rPr lang="zh-CN" sz="3200" b="1" dirty="0">
                <a:solidFill>
                  <a:srgbClr val="0070C0"/>
                </a:solidFill>
                <a:effectLst/>
                <a:latin typeface="Times New Roman" panose="02020603050405020304" pitchFamily="18" charset="0"/>
                <a:ea typeface="SimSun" panose="02010600030101010101" pitchFamily="2" charset="-122"/>
              </a:rPr>
              <a:t>耶 稣 既 知 道 众 人 要 来 强 逼 他 作 王 ， 就 独 自 又 退 到 山 上 去 了 。</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Now when Jesus saw that the people were about to come and take him by force to make him a king, he went away again up the mountain by himself.</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0186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9924B-46B0-BC59-54B6-72AEC53E6258}"/>
              </a:ext>
            </a:extLst>
          </p:cNvPr>
          <p:cNvSpPr>
            <a:spLocks noGrp="1"/>
          </p:cNvSpPr>
          <p:nvPr>
            <p:ph idx="1"/>
          </p:nvPr>
        </p:nvSpPr>
        <p:spPr>
          <a:xfrm>
            <a:off x="124691" y="124691"/>
            <a:ext cx="11942618" cy="6733309"/>
          </a:xfrm>
        </p:spPr>
        <p:txBody>
          <a:bodyPr>
            <a:normAutofit fontScale="92500" lnSpcReduction="10000"/>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王下 </a:t>
            </a:r>
            <a:r>
              <a:rPr lang="en-US" sz="3200" b="1" dirty="0">
                <a:solidFill>
                  <a:srgbClr val="0070C0"/>
                </a:solidFill>
                <a:effectLst/>
                <a:latin typeface="Times New Roman" panose="02020603050405020304" pitchFamily="18" charset="0"/>
                <a:ea typeface="SimSun" panose="02010600030101010101" pitchFamily="2" charset="-122"/>
              </a:rPr>
              <a:t>2 Kings 4:</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4:42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有</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一</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个</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从</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力</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利</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来</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带</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着</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初</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熟</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大</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麦</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饼</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二</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十</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个</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并</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新</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穗</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子</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装</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在</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口</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袋</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里</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送</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神</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神</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把</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些</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众</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吃</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Now a man came from Baal-</a:t>
            </a:r>
            <a:r>
              <a:rPr lang="en-US" sz="3200" b="1" dirty="0" err="1">
                <a:solidFill>
                  <a:srgbClr val="0070C0"/>
                </a:solidFill>
                <a:effectLst/>
                <a:latin typeface="Times New Roman" panose="02020603050405020304" pitchFamily="18" charset="0"/>
                <a:ea typeface="Times New Roman" panose="02020603050405020304" pitchFamily="18" charset="0"/>
              </a:rPr>
              <a:t>shalishah</a:t>
            </a:r>
            <a:r>
              <a:rPr lang="en-US" sz="3200" b="1" dirty="0">
                <a:solidFill>
                  <a:srgbClr val="0070C0"/>
                </a:solidFill>
                <a:effectLst/>
                <a:latin typeface="Times New Roman" panose="02020603050405020304" pitchFamily="18" charset="0"/>
                <a:ea typeface="Times New Roman" panose="02020603050405020304" pitchFamily="18" charset="0"/>
              </a:rPr>
              <a:t> with an offering of first-fruits for the man of God, twenty barley cakes and garden fruit in his bag. And he said, Give these to the people for food.</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4:43</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仆</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一</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点</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岂</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可</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摆</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一</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百</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吃</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呢</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以</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利</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你</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只</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管</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众</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吃</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吧</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因</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耶</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和</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华</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如</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此</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SimSun" panose="02010600030101010101" pitchFamily="2" charset="-122"/>
                <a:cs typeface="PMingLiU" panose="02020500000000000000" pitchFamily="18" charset="-120"/>
              </a:rPr>
              <a:t>，</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众</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必</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吃</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了</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还</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剩</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下</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But his servant said, How am I to put this before a hundred men? But he said, Give it to the people for food; for the Lord says, </a:t>
            </a:r>
            <a:r>
              <a:rPr lang="en-US" sz="3200" b="1" dirty="0">
                <a:solidFill>
                  <a:srgbClr val="FF0000"/>
                </a:solidFill>
                <a:effectLst/>
                <a:latin typeface="Times New Roman" panose="02020603050405020304" pitchFamily="18" charset="0"/>
                <a:ea typeface="Times New Roman" panose="02020603050405020304" pitchFamily="18" charset="0"/>
              </a:rPr>
              <a:t>There will be food for them and some over.</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4:44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仆</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就</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摆</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在</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众</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面</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前</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他</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们</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吃</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了</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果</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然</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还</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剩</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下</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正</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如</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耶</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和</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华</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所</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说</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200" b="1" dirty="0">
                <a:solidFill>
                  <a:srgbClr val="0070C0"/>
                </a:solidFill>
                <a:effectLst/>
                <a:latin typeface="Times New Roman" panose="02020603050405020304" pitchFamily="18" charset="0"/>
                <a:ea typeface="Times New Roman" panose="02020603050405020304" pitchFamily="18" charset="0"/>
              </a:rPr>
              <a:t> </a:t>
            </a:r>
            <a:r>
              <a:rPr lang="zh-CN" sz="3200" b="1" dirty="0">
                <a:solidFill>
                  <a:srgbClr val="0070C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2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Times New Roman" panose="02020603050405020304" pitchFamily="18" charset="0"/>
              </a:rPr>
              <a:t>So he put it before them, and they had a meal and there was more than enough, as the Lord had said.</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3347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2245</Words>
  <Application>Microsoft Office PowerPoint</Application>
  <PresentationFormat>Widescreen</PresentationFormat>
  <Paragraphs>102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PMingLiU</vt:lpstr>
      <vt:lpstr>Arial</vt:lpstr>
      <vt:lpstr>Calibri</vt:lpstr>
      <vt:lpstr>Calibri Light</vt:lpstr>
      <vt:lpstr>Times New Roman</vt:lpstr>
      <vt:lpstr>Office Theme</vt:lpstr>
      <vt:lpstr>耶稣公正的审判  Jesus’ Just Judgement 约翰 John 5:30-47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39</cp:revision>
  <dcterms:created xsi:type="dcterms:W3CDTF">2024-03-21T22:38:27Z</dcterms:created>
  <dcterms:modified xsi:type="dcterms:W3CDTF">2024-04-25T17:28:50Z</dcterms:modified>
</cp:coreProperties>
</file>